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5"/>
  </p:notesMasterIdLst>
  <p:sldIdLst>
    <p:sldId id="256" r:id="rId3"/>
    <p:sldId id="260" r:id="rId4"/>
    <p:sldId id="316" r:id="rId5"/>
    <p:sldId id="262" r:id="rId6"/>
    <p:sldId id="281" r:id="rId7"/>
    <p:sldId id="267" r:id="rId8"/>
    <p:sldId id="258" r:id="rId9"/>
    <p:sldId id="259" r:id="rId10"/>
    <p:sldId id="269" r:id="rId11"/>
    <p:sldId id="265" r:id="rId12"/>
    <p:sldId id="271" r:id="rId13"/>
    <p:sldId id="324" r:id="rId14"/>
    <p:sldId id="272" r:id="rId15"/>
    <p:sldId id="273" r:id="rId16"/>
    <p:sldId id="275" r:id="rId17"/>
    <p:sldId id="276" r:id="rId18"/>
    <p:sldId id="277" r:id="rId19"/>
    <p:sldId id="278" r:id="rId20"/>
    <p:sldId id="331" r:id="rId21"/>
    <p:sldId id="279" r:id="rId22"/>
    <p:sldId id="280" r:id="rId23"/>
    <p:sldId id="282" r:id="rId24"/>
    <p:sldId id="283" r:id="rId25"/>
    <p:sldId id="285" r:id="rId26"/>
    <p:sldId id="288" r:id="rId27"/>
    <p:sldId id="332" r:id="rId28"/>
    <p:sldId id="333" r:id="rId29"/>
    <p:sldId id="317" r:id="rId30"/>
    <p:sldId id="318" r:id="rId31"/>
    <p:sldId id="289" r:id="rId32"/>
    <p:sldId id="290" r:id="rId33"/>
    <p:sldId id="291" r:id="rId34"/>
    <p:sldId id="294" r:id="rId35"/>
    <p:sldId id="295" r:id="rId36"/>
    <p:sldId id="297" r:id="rId37"/>
    <p:sldId id="296" r:id="rId38"/>
    <p:sldId id="298" r:id="rId39"/>
    <p:sldId id="299" r:id="rId40"/>
    <p:sldId id="300" r:id="rId41"/>
    <p:sldId id="301" r:id="rId42"/>
    <p:sldId id="320" r:id="rId43"/>
    <p:sldId id="335" r:id="rId44"/>
    <p:sldId id="336" r:id="rId45"/>
    <p:sldId id="342" r:id="rId46"/>
    <p:sldId id="302" r:id="rId47"/>
    <p:sldId id="343" r:id="rId48"/>
    <p:sldId id="303" r:id="rId49"/>
    <p:sldId id="325" r:id="rId50"/>
    <p:sldId id="304" r:id="rId51"/>
    <p:sldId id="306" r:id="rId52"/>
    <p:sldId id="307" r:id="rId53"/>
    <p:sldId id="309" r:id="rId54"/>
    <p:sldId id="321" r:id="rId55"/>
    <p:sldId id="322" r:id="rId56"/>
    <p:sldId id="323" r:id="rId57"/>
    <p:sldId id="337" r:id="rId58"/>
    <p:sldId id="339" r:id="rId59"/>
    <p:sldId id="338" r:id="rId60"/>
    <p:sldId id="340" r:id="rId61"/>
    <p:sldId id="341" r:id="rId62"/>
    <p:sldId id="311" r:id="rId63"/>
    <p:sldId id="312" r:id="rId64"/>
    <p:sldId id="313" r:id="rId65"/>
    <p:sldId id="314" r:id="rId66"/>
    <p:sldId id="315" r:id="rId67"/>
    <p:sldId id="305" r:id="rId68"/>
    <p:sldId id="334" r:id="rId69"/>
    <p:sldId id="326" r:id="rId70"/>
    <p:sldId id="327" r:id="rId71"/>
    <p:sldId id="328" r:id="rId72"/>
    <p:sldId id="330" r:id="rId73"/>
    <p:sldId id="329"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FE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autoAdjust="0"/>
    <p:restoredTop sz="94781" autoAdjust="0"/>
  </p:normalViewPr>
  <p:slideViewPr>
    <p:cSldViewPr snapToGrid="0">
      <p:cViewPr varScale="1">
        <p:scale>
          <a:sx n="107" d="100"/>
          <a:sy n="107" d="100"/>
        </p:scale>
        <p:origin x="94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019A0-523B-48D1-A598-C6CE8EB08A68}"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B07ACB-81A4-4B01-85F5-0EF43F537A16}" type="slidenum">
              <a:rPr lang="en-US" smtClean="0"/>
              <a:t>‹#›</a:t>
            </a:fld>
            <a:endParaRPr lang="en-US"/>
          </a:p>
        </p:txBody>
      </p:sp>
    </p:spTree>
    <p:extLst>
      <p:ext uri="{BB962C8B-B14F-4D97-AF65-F5344CB8AC3E}">
        <p14:creationId xmlns:p14="http://schemas.microsoft.com/office/powerpoint/2010/main" val="1575529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ntranet.leeward.hawaii.edu/busoffic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intranet.leeward.hawaii.edu/busoffi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Before any travel Doc is created, you must do the following three things: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rPr>
              <a:t>Kuali Build Pre-Travel Approval</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a:t>
            </a:fld>
            <a:endParaRPr lang="en-US" dirty="0"/>
          </a:p>
        </p:txBody>
      </p:sp>
    </p:spTree>
    <p:extLst>
      <p:ext uri="{BB962C8B-B14F-4D97-AF65-F5344CB8AC3E}">
        <p14:creationId xmlns:p14="http://schemas.microsoft.com/office/powerpoint/2010/main" val="3759905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13</a:t>
            </a:fld>
            <a:endParaRPr lang="en-US"/>
          </a:p>
        </p:txBody>
      </p:sp>
    </p:spTree>
    <p:extLst>
      <p:ext uri="{BB962C8B-B14F-4D97-AF65-F5344CB8AC3E}">
        <p14:creationId xmlns:p14="http://schemas.microsoft.com/office/powerpoint/2010/main" val="2612217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Disbursing sometimes has trouble opening up attachments on their end if they are not in PDF format</a:t>
            </a:r>
          </a:p>
        </p:txBody>
      </p:sp>
      <p:sp>
        <p:nvSpPr>
          <p:cNvPr id="4" name="Slide Number Placeholder 3"/>
          <p:cNvSpPr>
            <a:spLocks noGrp="1"/>
          </p:cNvSpPr>
          <p:nvPr>
            <p:ph type="sldNum" sz="quarter" idx="5"/>
          </p:nvPr>
        </p:nvSpPr>
        <p:spPr/>
        <p:txBody>
          <a:bodyPr/>
          <a:lstStyle/>
          <a:p>
            <a:fld id="{8EB07ACB-81A4-4B01-85F5-0EF43F537A16}" type="slidenum">
              <a:rPr lang="en-US" smtClean="0"/>
              <a:t>14</a:t>
            </a:fld>
            <a:endParaRPr lang="en-US"/>
          </a:p>
        </p:txBody>
      </p:sp>
    </p:spTree>
    <p:extLst>
      <p:ext uri="{BB962C8B-B14F-4D97-AF65-F5344CB8AC3E}">
        <p14:creationId xmlns:p14="http://schemas.microsoft.com/office/powerpoint/2010/main" val="3027279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rPr>
              <a:t>Supporting Docs include:</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Dates of Conference</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Location </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Agenda</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Cost </a:t>
            </a:r>
          </a:p>
          <a:p>
            <a:pPr marL="68580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rPr>
              <a:t> </a:t>
            </a:r>
          </a:p>
          <a:p>
            <a:pPr marL="342900" marR="0" lvl="0" indent="-342900">
              <a:lnSpc>
                <a:spcPct val="107000"/>
              </a:lnSpc>
              <a:spcBef>
                <a:spcPts val="0"/>
              </a:spcBef>
              <a:spcAft>
                <a:spcPts val="80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rPr>
              <a:t>MEMBERSHIPS</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If purchasing membership to an organization in addition to the conference registration, Form 73: Membership in Professional or Trade Organization needs to be completed and signed by the account supervisor.</a:t>
            </a:r>
          </a:p>
          <a:p>
            <a:pPr marL="1143000" marR="0" lvl="2" indent="-2286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rPr>
              <a:t>Form located on the LCC Intranet</a:t>
            </a:r>
          </a:p>
          <a:p>
            <a:pPr marL="1143000" marR="0" lvl="2" indent="-2286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rPr>
              <a:t>( </a:t>
            </a:r>
            <a:r>
              <a:rPr lang="en-US" sz="1100" u="none" strike="noStrike" dirty="0">
                <a:effectLst/>
                <a:latin typeface="Calibri" panose="020F0502020204030204" pitchFamily="34" charset="0"/>
                <a:ea typeface="Calibri" panose="020F0502020204030204" pitchFamily="34" charset="0"/>
                <a:hlinkClick r:id="rId3"/>
              </a:rPr>
              <a:t>https://intranet.leeward.hawaii.edu/busoffice</a:t>
            </a:r>
            <a:r>
              <a:rPr lang="en-US" sz="11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15</a:t>
            </a:fld>
            <a:endParaRPr lang="en-US"/>
          </a:p>
        </p:txBody>
      </p:sp>
    </p:spTree>
    <p:extLst>
      <p:ext uri="{BB962C8B-B14F-4D97-AF65-F5344CB8AC3E}">
        <p14:creationId xmlns:p14="http://schemas.microsoft.com/office/powerpoint/2010/main" val="3415377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rPr>
              <a:t>Supporting Docs include:</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Dates of Conference</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Location </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Agenda</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Cost </a:t>
            </a:r>
          </a:p>
          <a:p>
            <a:pPr marL="68580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rPr>
              <a:t> </a:t>
            </a:r>
          </a:p>
          <a:p>
            <a:pPr marL="342900" marR="0" lvl="0" indent="-342900">
              <a:lnSpc>
                <a:spcPct val="107000"/>
              </a:lnSpc>
              <a:spcBef>
                <a:spcPts val="0"/>
              </a:spcBef>
              <a:spcAft>
                <a:spcPts val="800"/>
              </a:spcAft>
              <a:buFont typeface="Symbol" panose="05050102010706020507" pitchFamily="18" charset="2"/>
              <a:buChar char=""/>
            </a:pPr>
            <a:r>
              <a:rPr lang="en-US" sz="1100" dirty="0">
                <a:effectLst/>
                <a:latin typeface="Calibri" panose="020F0502020204030204" pitchFamily="34" charset="0"/>
                <a:ea typeface="Calibri" panose="020F0502020204030204" pitchFamily="34" charset="0"/>
              </a:rPr>
              <a:t>MEMBERSHIPS</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rPr>
              <a:t>If purchasing membership to an organization in addition to the conference registration, Form 73: Membership in Professional or Trade Organization needs to be completed and signed by the account supervisor.</a:t>
            </a:r>
          </a:p>
          <a:p>
            <a:pPr marL="1143000" marR="0" lvl="2" indent="-2286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rPr>
              <a:t>Form located on the LCC Intranet</a:t>
            </a:r>
          </a:p>
          <a:p>
            <a:pPr marL="1143000" marR="0" lvl="2" indent="-2286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rPr>
              <a:t>( </a:t>
            </a:r>
            <a:r>
              <a:rPr lang="en-US" sz="1100" u="none" strike="noStrike" dirty="0">
                <a:effectLst/>
                <a:latin typeface="Calibri" panose="020F0502020204030204" pitchFamily="34" charset="0"/>
                <a:ea typeface="Calibri" panose="020F0502020204030204" pitchFamily="34" charset="0"/>
                <a:hlinkClick r:id="rId3"/>
              </a:rPr>
              <a:t>https://intranet.leeward.hawaii.edu/busoffice</a:t>
            </a:r>
            <a:r>
              <a:rPr lang="en-US" sz="11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16</a:t>
            </a:fld>
            <a:endParaRPr lang="en-US"/>
          </a:p>
        </p:txBody>
      </p:sp>
    </p:spTree>
    <p:extLst>
      <p:ext uri="{BB962C8B-B14F-4D97-AF65-F5344CB8AC3E}">
        <p14:creationId xmlns:p14="http://schemas.microsoft.com/office/powerpoint/2010/main" val="1680367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17</a:t>
            </a:fld>
            <a:endParaRPr lang="en-US"/>
          </a:p>
        </p:txBody>
      </p:sp>
    </p:spTree>
    <p:extLst>
      <p:ext uri="{BB962C8B-B14F-4D97-AF65-F5344CB8AC3E}">
        <p14:creationId xmlns:p14="http://schemas.microsoft.com/office/powerpoint/2010/main" val="386977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18</a:t>
            </a:fld>
            <a:endParaRPr lang="en-US"/>
          </a:p>
        </p:txBody>
      </p:sp>
    </p:spTree>
    <p:extLst>
      <p:ext uri="{BB962C8B-B14F-4D97-AF65-F5344CB8AC3E}">
        <p14:creationId xmlns:p14="http://schemas.microsoft.com/office/powerpoint/2010/main" val="2304022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19</a:t>
            </a:fld>
            <a:endParaRPr lang="en-US"/>
          </a:p>
        </p:txBody>
      </p:sp>
    </p:spTree>
    <p:extLst>
      <p:ext uri="{BB962C8B-B14F-4D97-AF65-F5344CB8AC3E}">
        <p14:creationId xmlns:p14="http://schemas.microsoft.com/office/powerpoint/2010/main" val="118241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 statement, pretend it’s not cut up (for slideshow purposes).  Traveler provides CC statement to substantiate the $585.00 purchase.  All information unrelated to the purchase is redacted.</a:t>
            </a:r>
          </a:p>
        </p:txBody>
      </p:sp>
      <p:sp>
        <p:nvSpPr>
          <p:cNvPr id="4" name="Slide Number Placeholder 3"/>
          <p:cNvSpPr>
            <a:spLocks noGrp="1"/>
          </p:cNvSpPr>
          <p:nvPr>
            <p:ph type="sldNum" sz="quarter" idx="5"/>
          </p:nvPr>
        </p:nvSpPr>
        <p:spPr/>
        <p:txBody>
          <a:bodyPr/>
          <a:lstStyle/>
          <a:p>
            <a:fld id="{8EB07ACB-81A4-4B01-85F5-0EF43F537A16}" type="slidenum">
              <a:rPr lang="en-US" smtClean="0"/>
              <a:t>20</a:t>
            </a:fld>
            <a:endParaRPr lang="en-US"/>
          </a:p>
        </p:txBody>
      </p:sp>
    </p:spTree>
    <p:extLst>
      <p:ext uri="{BB962C8B-B14F-4D97-AF65-F5344CB8AC3E}">
        <p14:creationId xmlns:p14="http://schemas.microsoft.com/office/powerpoint/2010/main" val="2121387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21</a:t>
            </a:fld>
            <a:endParaRPr lang="en-US"/>
          </a:p>
        </p:txBody>
      </p:sp>
    </p:spTree>
    <p:extLst>
      <p:ext uri="{BB962C8B-B14F-4D97-AF65-F5344CB8AC3E}">
        <p14:creationId xmlns:p14="http://schemas.microsoft.com/office/powerpoint/2010/main" val="4082884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22</a:t>
            </a:fld>
            <a:endParaRPr lang="en-US"/>
          </a:p>
        </p:txBody>
      </p:sp>
    </p:spTree>
    <p:extLst>
      <p:ext uri="{BB962C8B-B14F-4D97-AF65-F5344CB8AC3E}">
        <p14:creationId xmlns:p14="http://schemas.microsoft.com/office/powerpoint/2010/main" val="1465302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Before any travel Doc is created, you must do the following three things: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rPr>
              <a:t>Kuali Build Pre-Travel Approval</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a:t>
            </a:fld>
            <a:endParaRPr lang="en-US" dirty="0"/>
          </a:p>
        </p:txBody>
      </p:sp>
    </p:spTree>
    <p:extLst>
      <p:ext uri="{BB962C8B-B14F-4D97-AF65-F5344CB8AC3E}">
        <p14:creationId xmlns:p14="http://schemas.microsoft.com/office/powerpoint/2010/main" val="1287515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Receipt for site visit.  Pretend it’s not cut up for slideshow purposes.  Receipt for Ice Cream Factory Tour displays the m</a:t>
            </a:r>
          </a:p>
        </p:txBody>
      </p:sp>
      <p:sp>
        <p:nvSpPr>
          <p:cNvPr id="4" name="Slide Number Placeholder 3"/>
          <p:cNvSpPr>
            <a:spLocks noGrp="1"/>
          </p:cNvSpPr>
          <p:nvPr>
            <p:ph type="sldNum" sz="quarter" idx="5"/>
          </p:nvPr>
        </p:nvSpPr>
        <p:spPr/>
        <p:txBody>
          <a:bodyPr/>
          <a:lstStyle/>
          <a:p>
            <a:fld id="{8EB07ACB-81A4-4B01-85F5-0EF43F537A16}" type="slidenum">
              <a:rPr lang="en-US" smtClean="0"/>
              <a:t>23</a:t>
            </a:fld>
            <a:endParaRPr lang="en-US"/>
          </a:p>
        </p:txBody>
      </p:sp>
    </p:spTree>
    <p:extLst>
      <p:ext uri="{BB962C8B-B14F-4D97-AF65-F5344CB8AC3E}">
        <p14:creationId xmlns:p14="http://schemas.microsoft.com/office/powerpoint/2010/main" val="975989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07000"/>
              </a:lnSpc>
              <a:spcBef>
                <a:spcPts val="0"/>
              </a:spcBef>
              <a:spcAft>
                <a:spcPts val="0"/>
              </a:spcAft>
              <a:buFont typeface="Symbol" panose="05050102010706020507" pitchFamily="18" charset="2"/>
              <a:buChar char=""/>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selecting a hotel with a nightly rate at the F.A.R. or cheaper, only ONE quote is required.</a:t>
            </a:r>
            <a:endParaRPr lang="en-US" sz="3600" b="1" dirty="0">
              <a:effectLst/>
              <a:latin typeface="Calibri" panose="020F0502020204030204" pitchFamily="34" charset="0"/>
              <a:ea typeface="Calibri" panose="020F0502020204030204" pitchFamily="34" charset="0"/>
            </a:endParaRPr>
          </a:p>
          <a:p>
            <a:pPr marL="285750" marR="0" fontAlgn="base">
              <a:lnSpc>
                <a:spcPct val="107000"/>
              </a:lnSpc>
              <a:spcBef>
                <a:spcPts val="2400"/>
              </a:spcBef>
              <a:spcAft>
                <a:spcPts val="0"/>
              </a:spcAft>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600" b="1" dirty="0">
              <a:effectLst/>
              <a:latin typeface="Calibri" panose="020F0502020204030204" pitchFamily="34" charset="0"/>
              <a:ea typeface="Calibri" panose="020F0502020204030204" pitchFamily="34" charset="0"/>
            </a:endParaRPr>
          </a:p>
          <a:p>
            <a:pPr marL="342900" marR="0" lvl="0" indent="-342900" fontAlgn="base">
              <a:lnSpc>
                <a:spcPct val="107000"/>
              </a:lnSpc>
              <a:spcBef>
                <a:spcPts val="0"/>
              </a:spcBef>
              <a:spcAft>
                <a:spcPts val="0"/>
              </a:spcAft>
              <a:buFont typeface="Symbol" panose="05050102010706020507" pitchFamily="18" charset="2"/>
              <a:buChar char=""/>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selecting a hotel with a rate more than the F.A.R., provide TWO quotes:</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quote from preferred hotel</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quote from a nearby hotel </a:t>
            </a:r>
            <a:r>
              <a:rPr lang="en-US" sz="11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(cost comparison)</a:t>
            </a:r>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to show that the preferred hotel is the more economical (cheaper) option.</a:t>
            </a:r>
            <a:endParaRPr lang="en-US" sz="3600" b="1" dirty="0">
              <a:effectLst/>
              <a:latin typeface="Calibri" panose="020F0502020204030204" pitchFamily="34" charset="0"/>
              <a:ea typeface="Calibri" panose="020F0502020204030204" pitchFamily="34" charset="0"/>
            </a:endParaRPr>
          </a:p>
          <a:p>
            <a:pPr marL="742950" marR="0" fontAlgn="base">
              <a:lnSpc>
                <a:spcPct val="107000"/>
              </a:lnSpc>
              <a:spcBef>
                <a:spcPts val="2400"/>
              </a:spcBef>
              <a:spcAft>
                <a:spcPts val="0"/>
              </a:spcAft>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600" b="1" dirty="0">
              <a:effectLst/>
              <a:latin typeface="Calibri" panose="020F0502020204030204" pitchFamily="34" charset="0"/>
              <a:ea typeface="Calibri" panose="020F0502020204030204" pitchFamily="34" charset="0"/>
            </a:endParaRPr>
          </a:p>
          <a:p>
            <a:pPr marL="342900" marR="0" lvl="0" indent="-342900" fontAlgn="base">
              <a:lnSpc>
                <a:spcPct val="107000"/>
              </a:lnSpc>
              <a:spcBef>
                <a:spcPts val="0"/>
              </a:spcBef>
              <a:spcAft>
                <a:spcPts val="0"/>
              </a:spcAft>
              <a:buFont typeface="Symbol" panose="05050102010706020507" pitchFamily="18" charset="2"/>
              <a:buChar char=""/>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following information will be provided on the quote:</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Name of hotel</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Cost</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Dates of stay</a:t>
            </a:r>
            <a:endParaRPr lang="en-US" sz="3600" b="1" dirty="0">
              <a:effectLst/>
              <a:latin typeface="Calibri" panose="020F0502020204030204" pitchFamily="34" charset="0"/>
              <a:ea typeface="Calibri" panose="020F0502020204030204" pitchFamily="34" charset="0"/>
            </a:endParaRPr>
          </a:p>
          <a:p>
            <a:pPr marL="742950" marR="0" lvl="1" indent="-285750" fontAlgn="base">
              <a:lnSpc>
                <a:spcPct val="107000"/>
              </a:lnSpc>
              <a:spcBef>
                <a:spcPts val="0"/>
              </a:spcBef>
              <a:spcAft>
                <a:spcPts val="0"/>
              </a:spcAft>
              <a:buFont typeface="Courier New" panose="02070309020205020404" pitchFamily="49" charset="0"/>
              <a:buChar char="o"/>
              <a:tabLst>
                <a:tab pos="1314450" algn="l"/>
              </a:tabLst>
            </a:pPr>
            <a:r>
              <a:rPr lang="en-US" sz="11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Occupancy </a:t>
            </a:r>
            <a:r>
              <a:rPr lang="en-US" sz="1100" b="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(should be single…explanation required otherwise)</a:t>
            </a:r>
            <a:endParaRPr lang="en-US" sz="3600" b="1"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24</a:t>
            </a:fld>
            <a:endParaRPr lang="en-US"/>
          </a:p>
        </p:txBody>
      </p:sp>
    </p:spTree>
    <p:extLst>
      <p:ext uri="{BB962C8B-B14F-4D97-AF65-F5344CB8AC3E}">
        <p14:creationId xmlns:p14="http://schemas.microsoft.com/office/powerpoint/2010/main" val="4104979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26</a:t>
            </a:fld>
            <a:endParaRPr lang="en-US"/>
          </a:p>
        </p:txBody>
      </p:sp>
    </p:spTree>
    <p:extLst>
      <p:ext uri="{BB962C8B-B14F-4D97-AF65-F5344CB8AC3E}">
        <p14:creationId xmlns:p14="http://schemas.microsoft.com/office/powerpoint/2010/main" val="3292506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27</a:t>
            </a:fld>
            <a:endParaRPr lang="en-US"/>
          </a:p>
        </p:txBody>
      </p:sp>
    </p:spTree>
    <p:extLst>
      <p:ext uri="{BB962C8B-B14F-4D97-AF65-F5344CB8AC3E}">
        <p14:creationId xmlns:p14="http://schemas.microsoft.com/office/powerpoint/2010/main" val="491581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28</a:t>
            </a:fld>
            <a:endParaRPr lang="en-US"/>
          </a:p>
        </p:txBody>
      </p:sp>
    </p:spTree>
    <p:extLst>
      <p:ext uri="{BB962C8B-B14F-4D97-AF65-F5344CB8AC3E}">
        <p14:creationId xmlns:p14="http://schemas.microsoft.com/office/powerpoint/2010/main" val="2510592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29</a:t>
            </a:fld>
            <a:endParaRPr lang="en-US"/>
          </a:p>
        </p:txBody>
      </p:sp>
    </p:spTree>
    <p:extLst>
      <p:ext uri="{BB962C8B-B14F-4D97-AF65-F5344CB8AC3E}">
        <p14:creationId xmlns:p14="http://schemas.microsoft.com/office/powerpoint/2010/main" val="744058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30</a:t>
            </a:fld>
            <a:endParaRPr lang="en-US"/>
          </a:p>
        </p:txBody>
      </p:sp>
    </p:spTree>
    <p:extLst>
      <p:ext uri="{BB962C8B-B14F-4D97-AF65-F5344CB8AC3E}">
        <p14:creationId xmlns:p14="http://schemas.microsoft.com/office/powerpoint/2010/main" val="2739805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31</a:t>
            </a:fld>
            <a:endParaRPr lang="en-US"/>
          </a:p>
        </p:txBody>
      </p:sp>
    </p:spTree>
    <p:extLst>
      <p:ext uri="{BB962C8B-B14F-4D97-AF65-F5344CB8AC3E}">
        <p14:creationId xmlns:p14="http://schemas.microsoft.com/office/powerpoint/2010/main" val="173804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33</a:t>
            </a:fld>
            <a:endParaRPr lang="en-US"/>
          </a:p>
        </p:txBody>
      </p:sp>
    </p:spTree>
    <p:extLst>
      <p:ext uri="{BB962C8B-B14F-4D97-AF65-F5344CB8AC3E}">
        <p14:creationId xmlns:p14="http://schemas.microsoft.com/office/powerpoint/2010/main" val="2566943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34</a:t>
            </a:fld>
            <a:endParaRPr lang="en-US"/>
          </a:p>
        </p:txBody>
      </p:sp>
    </p:spTree>
    <p:extLst>
      <p:ext uri="{BB962C8B-B14F-4D97-AF65-F5344CB8AC3E}">
        <p14:creationId xmlns:p14="http://schemas.microsoft.com/office/powerpoint/2010/main" val="1201069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Before any travel Doc is created, you must do the following three things: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rPr>
              <a:t>Kuali Build Pre-Travel Approval</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a:t>
            </a:fld>
            <a:endParaRPr lang="en-US" dirty="0"/>
          </a:p>
        </p:txBody>
      </p:sp>
    </p:spTree>
    <p:extLst>
      <p:ext uri="{BB962C8B-B14F-4D97-AF65-F5344CB8AC3E}">
        <p14:creationId xmlns:p14="http://schemas.microsoft.com/office/powerpoint/2010/main" val="35064223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35</a:t>
            </a:fld>
            <a:endParaRPr lang="en-US"/>
          </a:p>
        </p:txBody>
      </p:sp>
    </p:spTree>
    <p:extLst>
      <p:ext uri="{BB962C8B-B14F-4D97-AF65-F5344CB8AC3E}">
        <p14:creationId xmlns:p14="http://schemas.microsoft.com/office/powerpoint/2010/main" val="4004204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36</a:t>
            </a:fld>
            <a:endParaRPr lang="en-US"/>
          </a:p>
        </p:txBody>
      </p:sp>
    </p:spTree>
    <p:extLst>
      <p:ext uri="{BB962C8B-B14F-4D97-AF65-F5344CB8AC3E}">
        <p14:creationId xmlns:p14="http://schemas.microsoft.com/office/powerpoint/2010/main" val="37408536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37</a:t>
            </a:fld>
            <a:endParaRPr lang="en-US"/>
          </a:p>
        </p:txBody>
      </p:sp>
    </p:spTree>
    <p:extLst>
      <p:ext uri="{BB962C8B-B14F-4D97-AF65-F5344CB8AC3E}">
        <p14:creationId xmlns:p14="http://schemas.microsoft.com/office/powerpoint/2010/main" val="159264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38</a:t>
            </a:fld>
            <a:endParaRPr lang="en-US"/>
          </a:p>
        </p:txBody>
      </p:sp>
    </p:spTree>
    <p:extLst>
      <p:ext uri="{BB962C8B-B14F-4D97-AF65-F5344CB8AC3E}">
        <p14:creationId xmlns:p14="http://schemas.microsoft.com/office/powerpoint/2010/main" val="32372981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39</a:t>
            </a:fld>
            <a:endParaRPr lang="en-US"/>
          </a:p>
        </p:txBody>
      </p:sp>
    </p:spTree>
    <p:extLst>
      <p:ext uri="{BB962C8B-B14F-4D97-AF65-F5344CB8AC3E}">
        <p14:creationId xmlns:p14="http://schemas.microsoft.com/office/powerpoint/2010/main" val="17438919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40</a:t>
            </a:fld>
            <a:endParaRPr lang="en-US"/>
          </a:p>
        </p:txBody>
      </p:sp>
    </p:spTree>
    <p:extLst>
      <p:ext uri="{BB962C8B-B14F-4D97-AF65-F5344CB8AC3E}">
        <p14:creationId xmlns:p14="http://schemas.microsoft.com/office/powerpoint/2010/main" val="31766890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41</a:t>
            </a:fld>
            <a:endParaRPr lang="en-US"/>
          </a:p>
        </p:txBody>
      </p:sp>
    </p:spTree>
    <p:extLst>
      <p:ext uri="{BB962C8B-B14F-4D97-AF65-F5344CB8AC3E}">
        <p14:creationId xmlns:p14="http://schemas.microsoft.com/office/powerpoint/2010/main" val="36636591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42</a:t>
            </a:fld>
            <a:endParaRPr lang="en-US"/>
          </a:p>
        </p:txBody>
      </p:sp>
    </p:spTree>
    <p:extLst>
      <p:ext uri="{BB962C8B-B14F-4D97-AF65-F5344CB8AC3E}">
        <p14:creationId xmlns:p14="http://schemas.microsoft.com/office/powerpoint/2010/main" val="15742780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43</a:t>
            </a:fld>
            <a:endParaRPr lang="en-US"/>
          </a:p>
        </p:txBody>
      </p:sp>
    </p:spTree>
    <p:extLst>
      <p:ext uri="{BB962C8B-B14F-4D97-AF65-F5344CB8AC3E}">
        <p14:creationId xmlns:p14="http://schemas.microsoft.com/office/powerpoint/2010/main" val="36185595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receipt does not display the method of payment</a:t>
            </a:r>
          </a:p>
        </p:txBody>
      </p:sp>
      <p:sp>
        <p:nvSpPr>
          <p:cNvPr id="4" name="Slide Number Placeholder 3"/>
          <p:cNvSpPr>
            <a:spLocks noGrp="1"/>
          </p:cNvSpPr>
          <p:nvPr>
            <p:ph type="sldNum" sz="quarter" idx="5"/>
          </p:nvPr>
        </p:nvSpPr>
        <p:spPr/>
        <p:txBody>
          <a:bodyPr/>
          <a:lstStyle/>
          <a:p>
            <a:fld id="{8EB07ACB-81A4-4B01-85F5-0EF43F537A16}" type="slidenum">
              <a:rPr lang="en-US" smtClean="0"/>
              <a:t>44</a:t>
            </a:fld>
            <a:endParaRPr lang="en-US"/>
          </a:p>
        </p:txBody>
      </p:sp>
    </p:spTree>
    <p:extLst>
      <p:ext uri="{BB962C8B-B14F-4D97-AF65-F5344CB8AC3E}">
        <p14:creationId xmlns:p14="http://schemas.microsoft.com/office/powerpoint/2010/main" val="2939293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Before any travel Doc is created, you must do the following three things:</a:t>
            </a:r>
          </a:p>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rPr>
              <a:t>2. Set up someone to prepare your Travel Docs in Profiler if you prefer</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7</a:t>
            </a:fld>
            <a:endParaRPr lang="en-US"/>
          </a:p>
        </p:txBody>
      </p:sp>
    </p:spTree>
    <p:extLst>
      <p:ext uri="{BB962C8B-B14F-4D97-AF65-F5344CB8AC3E}">
        <p14:creationId xmlns:p14="http://schemas.microsoft.com/office/powerpoint/2010/main" val="28300342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45</a:t>
            </a:fld>
            <a:endParaRPr lang="en-US"/>
          </a:p>
        </p:txBody>
      </p:sp>
    </p:spTree>
    <p:extLst>
      <p:ext uri="{BB962C8B-B14F-4D97-AF65-F5344CB8AC3E}">
        <p14:creationId xmlns:p14="http://schemas.microsoft.com/office/powerpoint/2010/main" val="3509228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46</a:t>
            </a:fld>
            <a:endParaRPr lang="en-US"/>
          </a:p>
        </p:txBody>
      </p:sp>
    </p:spTree>
    <p:extLst>
      <p:ext uri="{BB962C8B-B14F-4D97-AF65-F5344CB8AC3E}">
        <p14:creationId xmlns:p14="http://schemas.microsoft.com/office/powerpoint/2010/main" val="8714898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47</a:t>
            </a:fld>
            <a:endParaRPr lang="en-US"/>
          </a:p>
        </p:txBody>
      </p:sp>
    </p:spTree>
    <p:extLst>
      <p:ext uri="{BB962C8B-B14F-4D97-AF65-F5344CB8AC3E}">
        <p14:creationId xmlns:p14="http://schemas.microsoft.com/office/powerpoint/2010/main" val="29826249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48</a:t>
            </a:fld>
            <a:endParaRPr lang="en-US"/>
          </a:p>
        </p:txBody>
      </p:sp>
    </p:spTree>
    <p:extLst>
      <p:ext uri="{BB962C8B-B14F-4D97-AF65-F5344CB8AC3E}">
        <p14:creationId xmlns:p14="http://schemas.microsoft.com/office/powerpoint/2010/main" val="15318077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49</a:t>
            </a:fld>
            <a:endParaRPr lang="en-US"/>
          </a:p>
        </p:txBody>
      </p:sp>
    </p:spTree>
    <p:extLst>
      <p:ext uri="{BB962C8B-B14F-4D97-AF65-F5344CB8AC3E}">
        <p14:creationId xmlns:p14="http://schemas.microsoft.com/office/powerpoint/2010/main" val="1217457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50</a:t>
            </a:fld>
            <a:endParaRPr lang="en-US"/>
          </a:p>
        </p:txBody>
      </p:sp>
    </p:spTree>
    <p:extLst>
      <p:ext uri="{BB962C8B-B14F-4D97-AF65-F5344CB8AC3E}">
        <p14:creationId xmlns:p14="http://schemas.microsoft.com/office/powerpoint/2010/main" val="1987006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51</a:t>
            </a:fld>
            <a:endParaRPr lang="en-US"/>
          </a:p>
        </p:txBody>
      </p:sp>
    </p:spTree>
    <p:extLst>
      <p:ext uri="{BB962C8B-B14F-4D97-AF65-F5344CB8AC3E}">
        <p14:creationId xmlns:p14="http://schemas.microsoft.com/office/powerpoint/2010/main" val="864854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52</a:t>
            </a:fld>
            <a:endParaRPr lang="en-US"/>
          </a:p>
        </p:txBody>
      </p:sp>
    </p:spTree>
    <p:extLst>
      <p:ext uri="{BB962C8B-B14F-4D97-AF65-F5344CB8AC3E}">
        <p14:creationId xmlns:p14="http://schemas.microsoft.com/office/powerpoint/2010/main" val="31375941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53</a:t>
            </a:fld>
            <a:endParaRPr lang="en-US"/>
          </a:p>
        </p:txBody>
      </p:sp>
    </p:spTree>
    <p:extLst>
      <p:ext uri="{BB962C8B-B14F-4D97-AF65-F5344CB8AC3E}">
        <p14:creationId xmlns:p14="http://schemas.microsoft.com/office/powerpoint/2010/main" val="29543307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54</a:t>
            </a:fld>
            <a:endParaRPr lang="en-US"/>
          </a:p>
        </p:txBody>
      </p:sp>
    </p:spTree>
    <p:extLst>
      <p:ext uri="{BB962C8B-B14F-4D97-AF65-F5344CB8AC3E}">
        <p14:creationId xmlns:p14="http://schemas.microsoft.com/office/powerpoint/2010/main" val="3958814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Before any travel Doc is created, you must do the following three things:</a:t>
            </a:r>
          </a:p>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rPr>
              <a:t>3. Sign up for </a:t>
            </a:r>
            <a:r>
              <a:rPr lang="en-US" sz="1800" dirty="0" err="1">
                <a:effectLst/>
                <a:latin typeface="Calibri" panose="020F0502020204030204" pitchFamily="34" charset="0"/>
                <a:ea typeface="Calibri" panose="020F0502020204030204" pitchFamily="34" charset="0"/>
              </a:rPr>
              <a:t>ePayment</a:t>
            </a:r>
            <a:r>
              <a:rPr lang="en-US" sz="1800" dirty="0">
                <a:effectLst/>
                <a:latin typeface="Calibri" panose="020F0502020204030204" pitchFamily="34" charset="0"/>
                <a:ea typeface="Calibri" panose="020F0502020204030204" pitchFamily="34" charset="0"/>
              </a:rPr>
              <a:t> to receive your travel reimbursements via electronic payment.  This step is REQUIRED if you want to obtain a Travel Advance.</a:t>
            </a:r>
          </a:p>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8</a:t>
            </a:fld>
            <a:endParaRPr lang="en-US"/>
          </a:p>
        </p:txBody>
      </p:sp>
    </p:spTree>
    <p:extLst>
      <p:ext uri="{BB962C8B-B14F-4D97-AF65-F5344CB8AC3E}">
        <p14:creationId xmlns:p14="http://schemas.microsoft.com/office/powerpoint/2010/main" val="23195291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55</a:t>
            </a:fld>
            <a:endParaRPr lang="en-US"/>
          </a:p>
        </p:txBody>
      </p:sp>
    </p:spTree>
    <p:extLst>
      <p:ext uri="{BB962C8B-B14F-4D97-AF65-F5344CB8AC3E}">
        <p14:creationId xmlns:p14="http://schemas.microsoft.com/office/powerpoint/2010/main" val="18966269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56</a:t>
            </a:fld>
            <a:endParaRPr lang="en-US"/>
          </a:p>
        </p:txBody>
      </p:sp>
    </p:spTree>
    <p:extLst>
      <p:ext uri="{BB962C8B-B14F-4D97-AF65-F5344CB8AC3E}">
        <p14:creationId xmlns:p14="http://schemas.microsoft.com/office/powerpoint/2010/main" val="12532698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57</a:t>
            </a:fld>
            <a:endParaRPr lang="en-US"/>
          </a:p>
        </p:txBody>
      </p:sp>
    </p:spTree>
    <p:extLst>
      <p:ext uri="{BB962C8B-B14F-4D97-AF65-F5344CB8AC3E}">
        <p14:creationId xmlns:p14="http://schemas.microsoft.com/office/powerpoint/2010/main" val="2967289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58</a:t>
            </a:fld>
            <a:endParaRPr lang="en-US"/>
          </a:p>
        </p:txBody>
      </p:sp>
    </p:spTree>
    <p:extLst>
      <p:ext uri="{BB962C8B-B14F-4D97-AF65-F5344CB8AC3E}">
        <p14:creationId xmlns:p14="http://schemas.microsoft.com/office/powerpoint/2010/main" val="10850598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59</a:t>
            </a:fld>
            <a:endParaRPr lang="en-US"/>
          </a:p>
        </p:txBody>
      </p:sp>
    </p:spTree>
    <p:extLst>
      <p:ext uri="{BB962C8B-B14F-4D97-AF65-F5344CB8AC3E}">
        <p14:creationId xmlns:p14="http://schemas.microsoft.com/office/powerpoint/2010/main" val="28285426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60</a:t>
            </a:fld>
            <a:endParaRPr lang="en-US"/>
          </a:p>
        </p:txBody>
      </p:sp>
    </p:spTree>
    <p:extLst>
      <p:ext uri="{BB962C8B-B14F-4D97-AF65-F5344CB8AC3E}">
        <p14:creationId xmlns:p14="http://schemas.microsoft.com/office/powerpoint/2010/main" val="28960834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61</a:t>
            </a:fld>
            <a:endParaRPr lang="en-US"/>
          </a:p>
        </p:txBody>
      </p:sp>
    </p:spTree>
    <p:extLst>
      <p:ext uri="{BB962C8B-B14F-4D97-AF65-F5344CB8AC3E}">
        <p14:creationId xmlns:p14="http://schemas.microsoft.com/office/powerpoint/2010/main" val="26458706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62</a:t>
            </a:fld>
            <a:endParaRPr lang="en-US"/>
          </a:p>
        </p:txBody>
      </p:sp>
    </p:spTree>
    <p:extLst>
      <p:ext uri="{BB962C8B-B14F-4D97-AF65-F5344CB8AC3E}">
        <p14:creationId xmlns:p14="http://schemas.microsoft.com/office/powerpoint/2010/main" val="20132846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63</a:t>
            </a:fld>
            <a:endParaRPr lang="en-US"/>
          </a:p>
        </p:txBody>
      </p:sp>
    </p:spTree>
    <p:extLst>
      <p:ext uri="{BB962C8B-B14F-4D97-AF65-F5344CB8AC3E}">
        <p14:creationId xmlns:p14="http://schemas.microsoft.com/office/powerpoint/2010/main" val="11866602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64</a:t>
            </a:fld>
            <a:endParaRPr lang="en-US"/>
          </a:p>
        </p:txBody>
      </p:sp>
    </p:spTree>
    <p:extLst>
      <p:ext uri="{BB962C8B-B14F-4D97-AF65-F5344CB8AC3E}">
        <p14:creationId xmlns:p14="http://schemas.microsoft.com/office/powerpoint/2010/main" val="3005054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9</a:t>
            </a:fld>
            <a:endParaRPr lang="en-US"/>
          </a:p>
        </p:txBody>
      </p:sp>
    </p:spTree>
    <p:extLst>
      <p:ext uri="{BB962C8B-B14F-4D97-AF65-F5344CB8AC3E}">
        <p14:creationId xmlns:p14="http://schemas.microsoft.com/office/powerpoint/2010/main" val="5680333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65</a:t>
            </a:fld>
            <a:endParaRPr lang="en-US"/>
          </a:p>
        </p:txBody>
      </p:sp>
    </p:spTree>
    <p:extLst>
      <p:ext uri="{BB962C8B-B14F-4D97-AF65-F5344CB8AC3E}">
        <p14:creationId xmlns:p14="http://schemas.microsoft.com/office/powerpoint/2010/main" val="3903286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Disbursing sometimes has </a:t>
            </a:r>
            <a:r>
              <a:rPr lang="en-US" dirty="0" err="1"/>
              <a:t>t.rouble</a:t>
            </a:r>
            <a:r>
              <a:rPr lang="en-US" dirty="0"/>
              <a:t> opening up attachments on their end if they are not in PDF format</a:t>
            </a:r>
          </a:p>
        </p:txBody>
      </p:sp>
      <p:sp>
        <p:nvSpPr>
          <p:cNvPr id="4" name="Slide Number Placeholder 3"/>
          <p:cNvSpPr>
            <a:spLocks noGrp="1"/>
          </p:cNvSpPr>
          <p:nvPr>
            <p:ph type="sldNum" sz="quarter" idx="5"/>
          </p:nvPr>
        </p:nvSpPr>
        <p:spPr/>
        <p:txBody>
          <a:bodyPr/>
          <a:lstStyle/>
          <a:p>
            <a:fld id="{8EB07ACB-81A4-4B01-85F5-0EF43F537A16}" type="slidenum">
              <a:rPr lang="en-US" smtClean="0"/>
              <a:t>10</a:t>
            </a:fld>
            <a:endParaRPr lang="en-US"/>
          </a:p>
        </p:txBody>
      </p:sp>
    </p:spTree>
    <p:extLst>
      <p:ext uri="{BB962C8B-B14F-4D97-AF65-F5344CB8AC3E}">
        <p14:creationId xmlns:p14="http://schemas.microsoft.com/office/powerpoint/2010/main" val="9416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11</a:t>
            </a:fld>
            <a:endParaRPr lang="en-US"/>
          </a:p>
        </p:txBody>
      </p:sp>
    </p:spTree>
    <p:extLst>
      <p:ext uri="{BB962C8B-B14F-4D97-AF65-F5344CB8AC3E}">
        <p14:creationId xmlns:p14="http://schemas.microsoft.com/office/powerpoint/2010/main" val="3634978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B07ACB-81A4-4B01-85F5-0EF43F537A16}" type="slidenum">
              <a:rPr lang="en-US" smtClean="0"/>
              <a:t>12</a:t>
            </a:fld>
            <a:endParaRPr lang="en-US"/>
          </a:p>
        </p:txBody>
      </p:sp>
    </p:spTree>
    <p:extLst>
      <p:ext uri="{BB962C8B-B14F-4D97-AF65-F5344CB8AC3E}">
        <p14:creationId xmlns:p14="http://schemas.microsoft.com/office/powerpoint/2010/main" val="3136470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C217F-3786-419C-9CB5-3EB739EBCA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1266BC-9006-4E73-A2D0-3662856FFD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E12FF5-7038-424D-8430-D88F7A5F1C5A}"/>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2F2C0B36-F1DA-4DE1-A82D-85687DD50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78AA06-B8A2-45FB-B158-3F2D6AE50180}"/>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9645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373CF-7AA3-4283-83FA-9579AE895A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EFF562-176A-45FF-9278-49690DC3C8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19B5FD-44C2-4FC9-8A83-65356CC03BB1}"/>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572BC082-C569-4A92-B274-F3679847B9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D50B0-C5BF-4669-AF4B-2B2765FE707D}"/>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39145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30D22-0FE4-4885-947E-AD60EA1220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624E1C-E457-41FF-978E-3D8D906E06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43F70-8424-4EE0-A945-C6D7FDF50A29}"/>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37C90CCE-1842-4B57-B5FF-ADD05AE551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32718E-BD50-4FED-BF6E-7AAC890CB46A}"/>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187635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1110750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979413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1675287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2199893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674450-CF03-43BF-8BBB-F8384005C6F2}"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868420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674450-CF03-43BF-8BBB-F8384005C6F2}"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419074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674450-CF03-43BF-8BBB-F8384005C6F2}"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97844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04353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7768D-0951-4CD0-8C84-56E5B2CEF2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58858B-DCC9-4D72-B21B-361F1230FF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D1FBB-B5A0-4D38-922D-33D32AE379E2}"/>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BDF15B36-013F-4B68-9BD9-94DDD3EA7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E8C0A-C4E6-4E27-900F-97C382F27306}"/>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938991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711770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9061998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72873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FA67-EF82-4F39-ABF1-727C60DF44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9B045F-6DA3-4D5C-B5B3-0D5C8F3B46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7902A3-0993-41AF-9A6B-68A7A07D4E54}"/>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BC063920-834B-4DBF-AA64-9630682D2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DD8CBE-68D3-43A7-8766-6F783D4CF635}"/>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14906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C7FF7-C7B6-4347-A6F0-145282AAB3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61FFF2-AE8C-4A2F-8C3C-3B9B29BCC1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CF1341-ADA3-44E2-82AA-C89D97ECFA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0F5C70-44FA-4672-98B3-5AF86A20F89D}"/>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a:extLst>
              <a:ext uri="{FF2B5EF4-FFF2-40B4-BE49-F238E27FC236}">
                <a16:creationId xmlns:a16="http://schemas.microsoft.com/office/drawing/2014/main" id="{214FDD8F-B056-4E10-9CB9-383007FFC9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C531E9-5CC7-488E-8A69-C9A238BEAABF}"/>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3586989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D810B-9439-4F38-8838-E4080D1C04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632B7E-78CF-4C2C-A987-5897942CE8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B8A6C2-60D8-46A7-AAF2-194E545981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394941-BC25-40C3-9507-029254D152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3C8FC-F067-45A3-B615-FE534C208B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7291B3-3DE3-431C-AA32-197FE45986F6}"/>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8" name="Footer Placeholder 7">
            <a:extLst>
              <a:ext uri="{FF2B5EF4-FFF2-40B4-BE49-F238E27FC236}">
                <a16:creationId xmlns:a16="http://schemas.microsoft.com/office/drawing/2014/main" id="{6B20138B-5AD4-4334-8EBE-68130CF20E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2C5E5-15CA-4161-B624-7E03AE8A458D}"/>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2250139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232BD-B5B4-4D0A-8109-98F5854B60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B5FF82-CE5E-47D7-8E94-9445F703CD6A}"/>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4" name="Footer Placeholder 3">
            <a:extLst>
              <a:ext uri="{FF2B5EF4-FFF2-40B4-BE49-F238E27FC236}">
                <a16:creationId xmlns:a16="http://schemas.microsoft.com/office/drawing/2014/main" id="{BE0E25B8-88EE-4A1E-9EBD-352BCD1128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D430C6-FC53-42CE-B464-8482DB705B77}"/>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2936596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C2CC9F-8385-4605-8E5A-C23A904E5774}"/>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3" name="Footer Placeholder 2">
            <a:extLst>
              <a:ext uri="{FF2B5EF4-FFF2-40B4-BE49-F238E27FC236}">
                <a16:creationId xmlns:a16="http://schemas.microsoft.com/office/drawing/2014/main" id="{5014F5B4-C7E0-42AD-8F26-2DD601500E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F696E8-CA79-4CD0-A059-C3F2EE9CF033}"/>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4012726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EB7BE-66C6-4DD6-B3DC-265FAF546F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FB346-CCDA-4420-972A-DB617440F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8434CA-EC12-4DFF-9BE1-1B6E43207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29DF87-C909-4109-A857-9AC8BE20DF91}"/>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a:extLst>
              <a:ext uri="{FF2B5EF4-FFF2-40B4-BE49-F238E27FC236}">
                <a16:creationId xmlns:a16="http://schemas.microsoft.com/office/drawing/2014/main" id="{8B983D7C-62C0-49AD-9D66-71DFD2D817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B9D50-808A-41DB-852D-3A410A7CD1D8}"/>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164699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5E18-46B3-4955-B869-DB95595DA3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61A2E8-7EA8-45E3-AF84-06470988F0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8EF73F-7FD5-47F7-8140-7D7051724E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2A8B6-B32A-4609-812C-A1AC79EBE745}"/>
              </a:ext>
            </a:extLst>
          </p:cNvPr>
          <p:cNvSpPr>
            <a:spLocks noGrp="1"/>
          </p:cNvSpPr>
          <p:nvPr>
            <p:ph type="dt" sz="half" idx="10"/>
          </p:nvPr>
        </p:nvSpPr>
        <p:spPr/>
        <p:txBody>
          <a:bodyPr/>
          <a:lstStyle/>
          <a:p>
            <a:fld id="{3D674450-CF03-43BF-8BBB-F8384005C6F2}" type="datetimeFigureOut">
              <a:rPr lang="en-US" smtClean="0"/>
              <a:t>7/1/2026</a:t>
            </a:fld>
            <a:endParaRPr lang="en-US"/>
          </a:p>
        </p:txBody>
      </p:sp>
      <p:sp>
        <p:nvSpPr>
          <p:cNvPr id="6" name="Footer Placeholder 5">
            <a:extLst>
              <a:ext uri="{FF2B5EF4-FFF2-40B4-BE49-F238E27FC236}">
                <a16:creationId xmlns:a16="http://schemas.microsoft.com/office/drawing/2014/main" id="{5AB6539E-C353-49EB-B33F-D8C0C355E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EA486A-A42C-4BA4-B467-D5564D40D4DA}"/>
              </a:ext>
            </a:extLst>
          </p:cNvPr>
          <p:cNvSpPr>
            <a:spLocks noGrp="1"/>
          </p:cNvSpPr>
          <p:nvPr>
            <p:ph type="sldNum" sz="quarter" idx="12"/>
          </p:nvPr>
        </p:nvSpPr>
        <p:spPr/>
        <p:txBody>
          <a:bodyPr/>
          <a:lstStyle/>
          <a:p>
            <a:fld id="{A6A39211-526B-4BD2-B18A-BFEAA044A870}" type="slidenum">
              <a:rPr lang="en-US" smtClean="0"/>
              <a:t>‹#›</a:t>
            </a:fld>
            <a:endParaRPr lang="en-US"/>
          </a:p>
        </p:txBody>
      </p:sp>
    </p:spTree>
    <p:extLst>
      <p:ext uri="{BB962C8B-B14F-4D97-AF65-F5344CB8AC3E}">
        <p14:creationId xmlns:p14="http://schemas.microsoft.com/office/powerpoint/2010/main" val="4092535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02F8DA-A295-46CE-8427-015BF0508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70C0EF-48BE-4A70-922A-E64CCF5A61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1EBA89-E4AD-40BE-91C4-92A729581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74450-CF03-43BF-8BBB-F8384005C6F2}" type="datetimeFigureOut">
              <a:rPr lang="en-US" smtClean="0"/>
              <a:t>7/1/2026</a:t>
            </a:fld>
            <a:endParaRPr lang="en-US"/>
          </a:p>
        </p:txBody>
      </p:sp>
      <p:sp>
        <p:nvSpPr>
          <p:cNvPr id="5" name="Footer Placeholder 4">
            <a:extLst>
              <a:ext uri="{FF2B5EF4-FFF2-40B4-BE49-F238E27FC236}">
                <a16:creationId xmlns:a16="http://schemas.microsoft.com/office/drawing/2014/main" id="{61622070-A395-4F83-A064-7E41E2C810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1B10EC8-338D-4DB8-A7B8-868740B2DA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39211-526B-4BD2-B18A-BFEAA044A870}" type="slidenum">
              <a:rPr lang="en-US" smtClean="0"/>
              <a:t>‹#›</a:t>
            </a:fld>
            <a:endParaRPr lang="en-US"/>
          </a:p>
        </p:txBody>
      </p:sp>
    </p:spTree>
    <p:extLst>
      <p:ext uri="{BB962C8B-B14F-4D97-AF65-F5344CB8AC3E}">
        <p14:creationId xmlns:p14="http://schemas.microsoft.com/office/powerpoint/2010/main" val="2752631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74450-CF03-43BF-8BBB-F8384005C6F2}" type="datetimeFigureOut">
              <a:rPr lang="en-US" smtClean="0"/>
              <a:t>7/1/2026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39211-526B-4BD2-B18A-BFEAA044A870}" type="slidenum">
              <a:rPr lang="en-US" smtClean="0"/>
              <a:t>‹#›</a:t>
            </a:fld>
            <a:endParaRPr lang="en-US"/>
          </a:p>
        </p:txBody>
      </p:sp>
    </p:spTree>
    <p:extLst>
      <p:ext uri="{BB962C8B-B14F-4D97-AF65-F5344CB8AC3E}">
        <p14:creationId xmlns:p14="http://schemas.microsoft.com/office/powerpoint/2010/main" val="21927676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hawaii.kualibuild.com/app/62aa95b1f62649bb05520441/ru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13.xml"/><Relationship Id="rId4" Type="http://schemas.openxmlformats.org/officeDocument/2006/relationships/image" Target="../media/image70.png"/></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hawaii.edu/profile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tmp"/></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BC0E2-617E-41B6-ACB4-642C0B88CA8A}"/>
              </a:ext>
            </a:extLst>
          </p:cNvPr>
          <p:cNvSpPr>
            <a:spLocks noGrp="1"/>
          </p:cNvSpPr>
          <p:nvPr>
            <p:ph type="ctrTitle"/>
          </p:nvPr>
        </p:nvSpPr>
        <p:spPr/>
        <p:txBody>
          <a:bodyPr>
            <a:normAutofit fontScale="90000"/>
          </a:bodyPr>
          <a:lstStyle/>
          <a:p>
            <a:r>
              <a:rPr lang="en-US" dirty="0"/>
              <a:t>TRVL 101: </a:t>
            </a:r>
            <a:br>
              <a:rPr lang="en-US" dirty="0"/>
            </a:br>
            <a:r>
              <a:rPr lang="en-US" dirty="0"/>
              <a:t>Intro to LCC Travel </a:t>
            </a:r>
            <a:br>
              <a:rPr lang="en-US" dirty="0"/>
            </a:br>
            <a:r>
              <a:rPr lang="en-US" dirty="0"/>
              <a:t>Policies &amp; Procedures</a:t>
            </a:r>
          </a:p>
        </p:txBody>
      </p:sp>
      <p:sp>
        <p:nvSpPr>
          <p:cNvPr id="3" name="Subtitle 2">
            <a:extLst>
              <a:ext uri="{FF2B5EF4-FFF2-40B4-BE49-F238E27FC236}">
                <a16:creationId xmlns:a16="http://schemas.microsoft.com/office/drawing/2014/main" id="{5B0B206C-33D9-4951-86B2-FD63EF815930}"/>
              </a:ext>
            </a:extLst>
          </p:cNvPr>
          <p:cNvSpPr>
            <a:spLocks noGrp="1"/>
          </p:cNvSpPr>
          <p:nvPr>
            <p:ph type="subTitle" idx="1"/>
          </p:nvPr>
        </p:nvSpPr>
        <p:spPr>
          <a:xfrm>
            <a:off x="7428411" y="5735637"/>
            <a:ext cx="4641669" cy="1122363"/>
          </a:xfrm>
        </p:spPr>
        <p:txBody>
          <a:bodyPr>
            <a:normAutofit fontScale="70000" lnSpcReduction="20000"/>
          </a:bodyPr>
          <a:lstStyle/>
          <a:p>
            <a:pPr algn="l"/>
            <a:r>
              <a:rPr lang="en-US" dirty="0"/>
              <a:t>Presented by: Kellie Ballina</a:t>
            </a:r>
          </a:p>
          <a:p>
            <a:pPr algn="l"/>
            <a:r>
              <a:rPr lang="en-US" dirty="0"/>
              <a:t>LCC Business Office Fiscal and Admin. Support Specialist</a:t>
            </a:r>
          </a:p>
          <a:p>
            <a:pPr algn="l"/>
            <a:r>
              <a:rPr lang="en-US" dirty="0">
                <a:solidFill>
                  <a:srgbClr val="FF0000"/>
                </a:solidFill>
              </a:rPr>
              <a:t>Updated: 07/01/2026</a:t>
            </a:r>
          </a:p>
        </p:txBody>
      </p:sp>
    </p:spTree>
    <p:extLst>
      <p:ext uri="{BB962C8B-B14F-4D97-AF65-F5344CB8AC3E}">
        <p14:creationId xmlns:p14="http://schemas.microsoft.com/office/powerpoint/2010/main" val="3411107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EDF-715C-4238-A9FC-E55B1DF6ACB7}"/>
              </a:ext>
            </a:extLst>
          </p:cNvPr>
          <p:cNvSpPr>
            <a:spLocks noGrp="1"/>
          </p:cNvSpPr>
          <p:nvPr>
            <p:ph type="title"/>
          </p:nvPr>
        </p:nvSpPr>
        <p:spPr>
          <a:xfrm>
            <a:off x="180974" y="460376"/>
            <a:ext cx="11668125" cy="654050"/>
          </a:xfrm>
        </p:spPr>
        <p:txBody>
          <a:bodyPr>
            <a:normAutofit fontScale="90000"/>
          </a:bodyPr>
          <a:lstStyle/>
          <a:p>
            <a:r>
              <a:rPr lang="en-US" dirty="0"/>
              <a:t>SUPPORTING DOCS THAT ARE ATTACHED TO ALL</a:t>
            </a:r>
            <a:br>
              <a:rPr lang="en-US" dirty="0"/>
            </a:br>
            <a:r>
              <a:rPr lang="en-US" dirty="0"/>
              <a:t>TRAVEL REQUESTS</a:t>
            </a:r>
          </a:p>
        </p:txBody>
      </p:sp>
      <p:pic>
        <p:nvPicPr>
          <p:cNvPr id="4" name="Picture 3">
            <a:extLst>
              <a:ext uri="{FF2B5EF4-FFF2-40B4-BE49-F238E27FC236}">
                <a16:creationId xmlns:a16="http://schemas.microsoft.com/office/drawing/2014/main" id="{E957051C-C47B-4867-BCEC-565303528707}"/>
              </a:ext>
            </a:extLst>
          </p:cNvPr>
          <p:cNvPicPr/>
          <p:nvPr/>
        </p:nvPicPr>
        <p:blipFill>
          <a:blip r:embed="rId3">
            <a:extLst>
              <a:ext uri="{28A0092B-C50C-407E-A947-70E740481C1C}">
                <a14:useLocalDpi xmlns:a14="http://schemas.microsoft.com/office/drawing/2010/main" val="0"/>
              </a:ext>
            </a:extLst>
          </a:blip>
          <a:stretch>
            <a:fillRect/>
          </a:stretch>
        </p:blipFill>
        <p:spPr>
          <a:xfrm>
            <a:off x="383531" y="1478857"/>
            <a:ext cx="5479733" cy="3834765"/>
          </a:xfrm>
          <a:prstGeom prst="rect">
            <a:avLst/>
          </a:prstGeom>
          <a:ln w="12700">
            <a:solidFill>
              <a:schemeClr val="tx1"/>
            </a:solidFill>
          </a:ln>
        </p:spPr>
      </p:pic>
      <p:pic>
        <p:nvPicPr>
          <p:cNvPr id="1026" name="Picture 2" descr="PDF - Wikipedia">
            <a:extLst>
              <a:ext uri="{FF2B5EF4-FFF2-40B4-BE49-F238E27FC236}">
                <a16:creationId xmlns:a16="http://schemas.microsoft.com/office/drawing/2014/main" id="{C037B9BD-52EA-46F8-BD1E-A2C393848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966" y="3921178"/>
            <a:ext cx="2016491" cy="24804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2A2D7D6-ABBC-4E9A-BB94-3628BDA30F2F}"/>
              </a:ext>
            </a:extLst>
          </p:cNvPr>
          <p:cNvPicPr>
            <a:picLocks noChangeAspect="1"/>
          </p:cNvPicPr>
          <p:nvPr/>
        </p:nvPicPr>
        <p:blipFill>
          <a:blip r:embed="rId5"/>
          <a:stretch>
            <a:fillRect/>
          </a:stretch>
        </p:blipFill>
        <p:spPr>
          <a:xfrm>
            <a:off x="10372166" y="1114425"/>
            <a:ext cx="1211494" cy="1595911"/>
          </a:xfrm>
          <a:prstGeom prst="rect">
            <a:avLst/>
          </a:prstGeom>
        </p:spPr>
      </p:pic>
      <p:pic>
        <p:nvPicPr>
          <p:cNvPr id="8" name="Picture 7">
            <a:extLst>
              <a:ext uri="{FF2B5EF4-FFF2-40B4-BE49-F238E27FC236}">
                <a16:creationId xmlns:a16="http://schemas.microsoft.com/office/drawing/2014/main" id="{23A98C7C-DDF3-4747-A77A-AB308D481907}"/>
              </a:ext>
            </a:extLst>
          </p:cNvPr>
          <p:cNvPicPr>
            <a:picLocks noChangeAspect="1"/>
          </p:cNvPicPr>
          <p:nvPr/>
        </p:nvPicPr>
        <p:blipFill>
          <a:blip r:embed="rId6"/>
          <a:stretch>
            <a:fillRect/>
          </a:stretch>
        </p:blipFill>
        <p:spPr>
          <a:xfrm>
            <a:off x="8786852" y="1114426"/>
            <a:ext cx="1281605" cy="1541931"/>
          </a:xfrm>
          <a:prstGeom prst="rect">
            <a:avLst/>
          </a:prstGeom>
        </p:spPr>
      </p:pic>
      <p:pic>
        <p:nvPicPr>
          <p:cNvPr id="10" name="Picture 9">
            <a:extLst>
              <a:ext uri="{FF2B5EF4-FFF2-40B4-BE49-F238E27FC236}">
                <a16:creationId xmlns:a16="http://schemas.microsoft.com/office/drawing/2014/main" id="{E19A5135-7816-4443-9AFD-16C11B9EE3CD}"/>
              </a:ext>
            </a:extLst>
          </p:cNvPr>
          <p:cNvPicPr>
            <a:picLocks noChangeAspect="1"/>
          </p:cNvPicPr>
          <p:nvPr/>
        </p:nvPicPr>
        <p:blipFill>
          <a:blip r:embed="rId7"/>
          <a:stretch>
            <a:fillRect/>
          </a:stretch>
        </p:blipFill>
        <p:spPr>
          <a:xfrm>
            <a:off x="6812429" y="1114426"/>
            <a:ext cx="1606980" cy="1640285"/>
          </a:xfrm>
          <a:prstGeom prst="rect">
            <a:avLst/>
          </a:prstGeom>
        </p:spPr>
      </p:pic>
      <p:cxnSp>
        <p:nvCxnSpPr>
          <p:cNvPr id="13" name="Straight Connector 12">
            <a:extLst>
              <a:ext uri="{FF2B5EF4-FFF2-40B4-BE49-F238E27FC236}">
                <a16:creationId xmlns:a16="http://schemas.microsoft.com/office/drawing/2014/main" id="{85C93CD0-E7D5-41EB-8E4A-FFC7107123F5}"/>
              </a:ext>
            </a:extLst>
          </p:cNvPr>
          <p:cNvCxnSpPr>
            <a:cxnSpLocks/>
          </p:cNvCxnSpPr>
          <p:nvPr/>
        </p:nvCxnSpPr>
        <p:spPr>
          <a:xfrm>
            <a:off x="6812429" y="908762"/>
            <a:ext cx="1606979" cy="218406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6846D26-6DDF-4277-BEA2-844C20E77B3A}"/>
              </a:ext>
            </a:extLst>
          </p:cNvPr>
          <p:cNvCxnSpPr>
            <a:cxnSpLocks/>
          </p:cNvCxnSpPr>
          <p:nvPr/>
        </p:nvCxnSpPr>
        <p:spPr>
          <a:xfrm>
            <a:off x="8948216" y="842537"/>
            <a:ext cx="1606979" cy="218406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A8C0D1-9B3F-4479-AC23-07C01C38570B}"/>
              </a:ext>
            </a:extLst>
          </p:cNvPr>
          <p:cNvCxnSpPr>
            <a:cxnSpLocks/>
          </p:cNvCxnSpPr>
          <p:nvPr/>
        </p:nvCxnSpPr>
        <p:spPr>
          <a:xfrm>
            <a:off x="10485489" y="842537"/>
            <a:ext cx="1606979" cy="218406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08D068D-E1D7-498C-B360-F0DA7E4EB216}"/>
              </a:ext>
            </a:extLst>
          </p:cNvPr>
          <p:cNvSpPr txBox="1"/>
          <p:nvPr/>
        </p:nvSpPr>
        <p:spPr>
          <a:xfrm>
            <a:off x="6529237" y="2754711"/>
            <a:ext cx="5289104" cy="2308324"/>
          </a:xfrm>
          <a:prstGeom prst="rect">
            <a:avLst/>
          </a:prstGeom>
          <a:noFill/>
        </p:spPr>
        <p:txBody>
          <a:bodyPr wrap="square" rtlCol="0">
            <a:spAutoFit/>
          </a:bodyPr>
          <a:lstStyle/>
          <a:p>
            <a:r>
              <a:rPr lang="en-US" sz="4800" dirty="0"/>
              <a:t>👎         👎       👎</a:t>
            </a:r>
          </a:p>
          <a:p>
            <a:endParaRPr lang="en-US" sz="4800" dirty="0"/>
          </a:p>
          <a:p>
            <a:endParaRPr lang="en-US" sz="4800" dirty="0"/>
          </a:p>
        </p:txBody>
      </p:sp>
      <p:sp>
        <p:nvSpPr>
          <p:cNvPr id="24" name="TextBox 23">
            <a:extLst>
              <a:ext uri="{FF2B5EF4-FFF2-40B4-BE49-F238E27FC236}">
                <a16:creationId xmlns:a16="http://schemas.microsoft.com/office/drawing/2014/main" id="{9824D30E-882B-41CD-B7E0-667C912E9377}"/>
              </a:ext>
            </a:extLst>
          </p:cNvPr>
          <p:cNvSpPr txBox="1"/>
          <p:nvPr/>
        </p:nvSpPr>
        <p:spPr>
          <a:xfrm>
            <a:off x="9934672" y="4805791"/>
            <a:ext cx="1241045" cy="1015663"/>
          </a:xfrm>
          <a:prstGeom prst="rect">
            <a:avLst/>
          </a:prstGeom>
          <a:noFill/>
        </p:spPr>
        <p:txBody>
          <a:bodyPr wrap="none" rtlCol="0">
            <a:spAutoFit/>
          </a:bodyPr>
          <a:lstStyle/>
          <a:p>
            <a:r>
              <a:rPr lang="en-US" sz="6000" dirty="0"/>
              <a:t>👍</a:t>
            </a:r>
          </a:p>
        </p:txBody>
      </p:sp>
      <p:sp>
        <p:nvSpPr>
          <p:cNvPr id="14" name="TextBox 13">
            <a:extLst>
              <a:ext uri="{FF2B5EF4-FFF2-40B4-BE49-F238E27FC236}">
                <a16:creationId xmlns:a16="http://schemas.microsoft.com/office/drawing/2014/main" id="{E53D3CAC-F125-4CF7-9A42-5B43F51BD649}"/>
              </a:ext>
            </a:extLst>
          </p:cNvPr>
          <p:cNvSpPr txBox="1"/>
          <p:nvPr/>
        </p:nvSpPr>
        <p:spPr>
          <a:xfrm>
            <a:off x="383531" y="5750077"/>
            <a:ext cx="6113928" cy="646331"/>
          </a:xfrm>
          <a:prstGeom prst="rect">
            <a:avLst/>
          </a:prstGeom>
          <a:noFill/>
        </p:spPr>
        <p:txBody>
          <a:bodyPr wrap="square">
            <a:spAutoFit/>
          </a:bodyPr>
          <a:lstStyle/>
          <a:p>
            <a:r>
              <a:rPr lang="en-US" dirty="0"/>
              <a:t>Disbursing sometimes has trouble opening up attachments on their end if they are not in PDF format.</a:t>
            </a:r>
          </a:p>
        </p:txBody>
      </p:sp>
    </p:spTree>
    <p:extLst>
      <p:ext uri="{BB962C8B-B14F-4D97-AF65-F5344CB8AC3E}">
        <p14:creationId xmlns:p14="http://schemas.microsoft.com/office/powerpoint/2010/main" val="3160898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EDF-715C-4238-A9FC-E55B1DF6ACB7}"/>
              </a:ext>
            </a:extLst>
          </p:cNvPr>
          <p:cNvSpPr>
            <a:spLocks noGrp="1"/>
          </p:cNvSpPr>
          <p:nvPr>
            <p:ph type="title"/>
          </p:nvPr>
        </p:nvSpPr>
        <p:spPr>
          <a:xfrm>
            <a:off x="180974" y="460376"/>
            <a:ext cx="11668125" cy="654050"/>
          </a:xfrm>
        </p:spPr>
        <p:txBody>
          <a:bodyPr>
            <a:normAutofit fontScale="90000"/>
          </a:bodyPr>
          <a:lstStyle/>
          <a:p>
            <a:r>
              <a:rPr lang="en-US" dirty="0"/>
              <a:t>SUPPORTING DOCS THAT ARE ATTACHED TO ALL</a:t>
            </a:r>
            <a:br>
              <a:rPr lang="en-US" dirty="0"/>
            </a:br>
            <a:r>
              <a:rPr lang="en-US" dirty="0"/>
              <a:t>TRAVEL REQUESTS</a:t>
            </a:r>
          </a:p>
        </p:txBody>
      </p:sp>
      <p:sp>
        <p:nvSpPr>
          <p:cNvPr id="6" name="Content Placeholder 2">
            <a:extLst>
              <a:ext uri="{FF2B5EF4-FFF2-40B4-BE49-F238E27FC236}">
                <a16:creationId xmlns:a16="http://schemas.microsoft.com/office/drawing/2014/main" id="{6375CC62-E5B8-4836-B810-1D94441CDFF5}"/>
              </a:ext>
            </a:extLst>
          </p:cNvPr>
          <p:cNvSpPr>
            <a:spLocks noGrp="1"/>
          </p:cNvSpPr>
          <p:nvPr>
            <p:ph idx="1"/>
          </p:nvPr>
        </p:nvSpPr>
        <p:spPr>
          <a:xfrm>
            <a:off x="180974" y="1473199"/>
            <a:ext cx="10515600" cy="4351338"/>
          </a:xfrm>
        </p:spPr>
        <p:txBody>
          <a:bodyPr/>
          <a:lstStyle/>
          <a:p>
            <a:pPr marL="0" indent="0">
              <a:buNone/>
            </a:pPr>
            <a:endParaRPr lang="en-US" sz="2000" dirty="0">
              <a:solidFill>
                <a:schemeClr val="bg1">
                  <a:lumMod val="50000"/>
                </a:schemeClr>
              </a:solidFill>
            </a:endParaRPr>
          </a:p>
          <a:p>
            <a:pPr marL="0" indent="0">
              <a:buNone/>
            </a:pPr>
            <a:r>
              <a:rPr lang="en-US" dirty="0"/>
              <a:t>Federal Allowable Rate (F.A.R.) Listing</a:t>
            </a:r>
          </a:p>
          <a:p>
            <a:pPr marL="0" indent="0">
              <a:buNone/>
            </a:pPr>
            <a:endParaRPr lang="en-US" dirty="0"/>
          </a:p>
          <a:p>
            <a:pPr marL="0" indent="0">
              <a:buNone/>
            </a:pPr>
            <a:r>
              <a:rPr lang="en-US" dirty="0"/>
              <a:t>F.A.R. =  allowable rates for lodging &amp; meals, based on location.</a:t>
            </a:r>
          </a:p>
          <a:p>
            <a:pPr marL="0" marR="0" lvl="0" indent="0">
              <a:lnSpc>
                <a:spcPct val="107000"/>
              </a:lnSpc>
              <a:spcBef>
                <a:spcPts val="0"/>
              </a:spcBef>
              <a:spcAft>
                <a:spcPts val="800"/>
              </a:spcAft>
              <a:buNone/>
            </a:pPr>
            <a:endParaRPr lang="en-US" sz="1800" b="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pic>
        <p:nvPicPr>
          <p:cNvPr id="7" name="Picture 6">
            <a:extLst>
              <a:ext uri="{FF2B5EF4-FFF2-40B4-BE49-F238E27FC236}">
                <a16:creationId xmlns:a16="http://schemas.microsoft.com/office/drawing/2014/main" id="{3F9691C8-3FC2-40DD-9EC7-CFEB90211B8B}"/>
              </a:ext>
            </a:extLst>
          </p:cNvPr>
          <p:cNvPicPr>
            <a:picLocks noChangeAspect="1"/>
          </p:cNvPicPr>
          <p:nvPr/>
        </p:nvPicPr>
        <p:blipFill rotWithShape="1">
          <a:blip r:embed="rId3"/>
          <a:srcRect l="1100" t="13941" r="10778"/>
          <a:stretch/>
        </p:blipFill>
        <p:spPr>
          <a:xfrm>
            <a:off x="204841" y="4418110"/>
            <a:ext cx="5891159" cy="2239767"/>
          </a:xfrm>
          <a:prstGeom prst="rect">
            <a:avLst/>
          </a:prstGeom>
        </p:spPr>
      </p:pic>
      <p:pic>
        <p:nvPicPr>
          <p:cNvPr id="8" name="Picture 7">
            <a:extLst>
              <a:ext uri="{FF2B5EF4-FFF2-40B4-BE49-F238E27FC236}">
                <a16:creationId xmlns:a16="http://schemas.microsoft.com/office/drawing/2014/main" id="{D51F4498-3E10-4D47-B9F4-BE379845FBD8}"/>
              </a:ext>
            </a:extLst>
          </p:cNvPr>
          <p:cNvPicPr>
            <a:picLocks noChangeAspect="1"/>
          </p:cNvPicPr>
          <p:nvPr/>
        </p:nvPicPr>
        <p:blipFill>
          <a:blip r:embed="rId4"/>
          <a:stretch>
            <a:fillRect/>
          </a:stretch>
        </p:blipFill>
        <p:spPr>
          <a:xfrm>
            <a:off x="6229886" y="4418110"/>
            <a:ext cx="5512121" cy="2239767"/>
          </a:xfrm>
          <a:prstGeom prst="rect">
            <a:avLst/>
          </a:prstGeom>
        </p:spPr>
      </p:pic>
    </p:spTree>
    <p:extLst>
      <p:ext uri="{BB962C8B-B14F-4D97-AF65-F5344CB8AC3E}">
        <p14:creationId xmlns:p14="http://schemas.microsoft.com/office/powerpoint/2010/main" val="1159002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EDF-715C-4238-A9FC-E55B1DF6ACB7}"/>
              </a:ext>
            </a:extLst>
          </p:cNvPr>
          <p:cNvSpPr>
            <a:spLocks noGrp="1"/>
          </p:cNvSpPr>
          <p:nvPr>
            <p:ph type="title"/>
          </p:nvPr>
        </p:nvSpPr>
        <p:spPr>
          <a:xfrm>
            <a:off x="180974" y="460376"/>
            <a:ext cx="11668125" cy="654050"/>
          </a:xfrm>
        </p:spPr>
        <p:txBody>
          <a:bodyPr>
            <a:normAutofit fontScale="90000"/>
          </a:bodyPr>
          <a:lstStyle/>
          <a:p>
            <a:r>
              <a:rPr lang="en-US" dirty="0"/>
              <a:t>SUPPORTING DOCS THAT ARE ATTACHED TO ALL</a:t>
            </a:r>
            <a:br>
              <a:rPr lang="en-US" dirty="0"/>
            </a:br>
            <a:r>
              <a:rPr lang="en-US" dirty="0"/>
              <a:t>TRAVEL REQUESTS</a:t>
            </a:r>
          </a:p>
        </p:txBody>
      </p:sp>
      <p:sp>
        <p:nvSpPr>
          <p:cNvPr id="6" name="Content Placeholder 2">
            <a:extLst>
              <a:ext uri="{FF2B5EF4-FFF2-40B4-BE49-F238E27FC236}">
                <a16:creationId xmlns:a16="http://schemas.microsoft.com/office/drawing/2014/main" id="{6375CC62-E5B8-4836-B810-1D94441CDFF5}"/>
              </a:ext>
            </a:extLst>
          </p:cNvPr>
          <p:cNvSpPr>
            <a:spLocks noGrp="1"/>
          </p:cNvSpPr>
          <p:nvPr>
            <p:ph idx="1"/>
          </p:nvPr>
        </p:nvSpPr>
        <p:spPr>
          <a:xfrm>
            <a:off x="180974" y="1551927"/>
            <a:ext cx="10515600" cy="4351338"/>
          </a:xfrm>
        </p:spPr>
        <p:txBody>
          <a:bodyPr/>
          <a:lstStyle/>
          <a:p>
            <a:pPr marL="0" indent="0">
              <a:buNone/>
            </a:pPr>
            <a:endParaRPr lang="en-US" sz="2000" dirty="0">
              <a:solidFill>
                <a:schemeClr val="bg1">
                  <a:lumMod val="50000"/>
                </a:schemeClr>
              </a:solidFill>
            </a:endParaRPr>
          </a:p>
          <a:p>
            <a:r>
              <a:rPr lang="en-US" dirty="0"/>
              <a:t>Same-day travel</a:t>
            </a:r>
          </a:p>
          <a:p>
            <a:endParaRPr lang="en-US" dirty="0"/>
          </a:p>
          <a:p>
            <a:pPr lvl="1"/>
            <a:r>
              <a:rPr lang="en-US" dirty="0"/>
              <a:t>$30 flat rate  </a:t>
            </a:r>
            <a:r>
              <a:rPr lang="en-US" sz="2000" i="1" dirty="0"/>
              <a:t>(as of July 1, 2026)</a:t>
            </a:r>
          </a:p>
          <a:p>
            <a:pPr marL="0" marR="0" lvl="0" indent="0">
              <a:lnSpc>
                <a:spcPct val="107000"/>
              </a:lnSpc>
              <a:spcBef>
                <a:spcPts val="0"/>
              </a:spcBef>
              <a:spcAft>
                <a:spcPts val="800"/>
              </a:spcAft>
              <a:buNone/>
            </a:pPr>
            <a:endParaRPr lang="en-US" sz="1800" b="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225105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EDF-715C-4238-A9FC-E55B1DF6ACB7}"/>
              </a:ext>
            </a:extLst>
          </p:cNvPr>
          <p:cNvSpPr>
            <a:spLocks noGrp="1"/>
          </p:cNvSpPr>
          <p:nvPr>
            <p:ph type="title"/>
          </p:nvPr>
        </p:nvSpPr>
        <p:spPr>
          <a:xfrm>
            <a:off x="180974" y="460376"/>
            <a:ext cx="11668125" cy="654050"/>
          </a:xfrm>
        </p:spPr>
        <p:txBody>
          <a:bodyPr>
            <a:normAutofit fontScale="90000"/>
          </a:bodyPr>
          <a:lstStyle/>
          <a:p>
            <a:r>
              <a:rPr lang="en-US" dirty="0"/>
              <a:t>SUPPORTING DOCS THAT ARE ATTACHED TO ALL</a:t>
            </a:r>
            <a:br>
              <a:rPr lang="en-US" dirty="0"/>
            </a:br>
            <a:r>
              <a:rPr lang="en-US" dirty="0"/>
              <a:t>TRAVEL REQUESTS</a:t>
            </a:r>
          </a:p>
        </p:txBody>
      </p:sp>
      <p:sp>
        <p:nvSpPr>
          <p:cNvPr id="6" name="Content Placeholder 2">
            <a:extLst>
              <a:ext uri="{FF2B5EF4-FFF2-40B4-BE49-F238E27FC236}">
                <a16:creationId xmlns:a16="http://schemas.microsoft.com/office/drawing/2014/main" id="{6375CC62-E5B8-4836-B810-1D94441CDFF5}"/>
              </a:ext>
            </a:extLst>
          </p:cNvPr>
          <p:cNvSpPr>
            <a:spLocks noGrp="1"/>
          </p:cNvSpPr>
          <p:nvPr>
            <p:ph idx="1"/>
          </p:nvPr>
        </p:nvSpPr>
        <p:spPr>
          <a:xfrm>
            <a:off x="180974" y="1473199"/>
            <a:ext cx="5144061" cy="4351338"/>
          </a:xfrm>
        </p:spPr>
        <p:txBody>
          <a:bodyPr/>
          <a:lstStyle/>
          <a:p>
            <a:endParaRPr lang="en-US" dirty="0"/>
          </a:p>
          <a:p>
            <a:endParaRPr lang="en-US" dirty="0"/>
          </a:p>
          <a:p>
            <a:r>
              <a:rPr lang="en-US" dirty="0"/>
              <a:t>If using a Travel Award:</a:t>
            </a:r>
          </a:p>
          <a:p>
            <a:pPr lvl="1"/>
            <a:r>
              <a:rPr lang="en-US" dirty="0"/>
              <a:t>Copy of the award, or conference dollar amount approval letter</a:t>
            </a:r>
          </a:p>
          <a:p>
            <a:pPr lvl="1"/>
            <a:endParaRPr lang="en-US" dirty="0"/>
          </a:p>
          <a:p>
            <a:pPr lvl="1"/>
            <a:endParaRPr lang="en-US" dirty="0"/>
          </a:p>
          <a:p>
            <a:endParaRPr lang="en-US" dirty="0"/>
          </a:p>
          <a:p>
            <a:pPr marL="0" marR="0" lvl="0" indent="0">
              <a:lnSpc>
                <a:spcPct val="107000"/>
              </a:lnSpc>
              <a:spcBef>
                <a:spcPts val="0"/>
              </a:spcBef>
              <a:spcAft>
                <a:spcPts val="800"/>
              </a:spcAft>
              <a:buNone/>
            </a:pPr>
            <a:endParaRPr lang="en-US" sz="1800" b="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pic>
        <p:nvPicPr>
          <p:cNvPr id="7" name="Picture 6">
            <a:extLst>
              <a:ext uri="{FF2B5EF4-FFF2-40B4-BE49-F238E27FC236}">
                <a16:creationId xmlns:a16="http://schemas.microsoft.com/office/drawing/2014/main" id="{2DB99512-D781-442D-819B-55D82D672FBC}"/>
              </a:ext>
            </a:extLst>
          </p:cNvPr>
          <p:cNvPicPr>
            <a:picLocks noChangeAspect="1"/>
          </p:cNvPicPr>
          <p:nvPr/>
        </p:nvPicPr>
        <p:blipFill>
          <a:blip r:embed="rId3"/>
          <a:stretch>
            <a:fillRect/>
          </a:stretch>
        </p:blipFill>
        <p:spPr>
          <a:xfrm>
            <a:off x="6637722" y="1114426"/>
            <a:ext cx="4261204" cy="5379281"/>
          </a:xfrm>
          <a:prstGeom prst="rect">
            <a:avLst/>
          </a:prstGeom>
        </p:spPr>
      </p:pic>
      <p:sp>
        <p:nvSpPr>
          <p:cNvPr id="3" name="Rectangle 2">
            <a:extLst>
              <a:ext uri="{FF2B5EF4-FFF2-40B4-BE49-F238E27FC236}">
                <a16:creationId xmlns:a16="http://schemas.microsoft.com/office/drawing/2014/main" id="{5FCE1DFE-414A-4491-9FB4-F099D7F25BA6}"/>
              </a:ext>
            </a:extLst>
          </p:cNvPr>
          <p:cNvSpPr/>
          <p:nvPr/>
        </p:nvSpPr>
        <p:spPr>
          <a:xfrm>
            <a:off x="6732493" y="1217706"/>
            <a:ext cx="2393577" cy="369048"/>
          </a:xfrm>
          <a:prstGeom prst="rect">
            <a:avLst/>
          </a:prstGeom>
          <a:solidFill>
            <a:srgbClr val="C4FE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DEAR BILLY BOB:</a:t>
            </a:r>
          </a:p>
        </p:txBody>
      </p:sp>
    </p:spTree>
    <p:extLst>
      <p:ext uri="{BB962C8B-B14F-4D97-AF65-F5344CB8AC3E}">
        <p14:creationId xmlns:p14="http://schemas.microsoft.com/office/powerpoint/2010/main" val="2414779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EDF-715C-4238-A9FC-E55B1DF6ACB7}"/>
              </a:ext>
            </a:extLst>
          </p:cNvPr>
          <p:cNvSpPr>
            <a:spLocks noGrp="1"/>
          </p:cNvSpPr>
          <p:nvPr>
            <p:ph type="title"/>
          </p:nvPr>
        </p:nvSpPr>
        <p:spPr>
          <a:xfrm>
            <a:off x="180974" y="460376"/>
            <a:ext cx="11668125" cy="654050"/>
          </a:xfrm>
        </p:spPr>
        <p:txBody>
          <a:bodyPr>
            <a:normAutofit fontScale="90000"/>
          </a:bodyPr>
          <a:lstStyle/>
          <a:p>
            <a:r>
              <a:rPr lang="en-US" dirty="0"/>
              <a:t>SUPPORTING DOCS THAT ARE ATTACHED TO ALL</a:t>
            </a:r>
            <a:br>
              <a:rPr lang="en-US" dirty="0"/>
            </a:br>
            <a:r>
              <a:rPr lang="en-US" dirty="0"/>
              <a:t>TRAVEL REQUESTS</a:t>
            </a:r>
          </a:p>
        </p:txBody>
      </p:sp>
      <p:sp>
        <p:nvSpPr>
          <p:cNvPr id="6" name="Content Placeholder 2">
            <a:extLst>
              <a:ext uri="{FF2B5EF4-FFF2-40B4-BE49-F238E27FC236}">
                <a16:creationId xmlns:a16="http://schemas.microsoft.com/office/drawing/2014/main" id="{6375CC62-E5B8-4836-B810-1D94441CDFF5}"/>
              </a:ext>
            </a:extLst>
          </p:cNvPr>
          <p:cNvSpPr>
            <a:spLocks noGrp="1"/>
          </p:cNvSpPr>
          <p:nvPr>
            <p:ph idx="1"/>
          </p:nvPr>
        </p:nvSpPr>
        <p:spPr>
          <a:xfrm>
            <a:off x="180974" y="1473199"/>
            <a:ext cx="6448426" cy="4351338"/>
          </a:xfrm>
        </p:spPr>
        <p:txBody>
          <a:bodyPr/>
          <a:lstStyle/>
          <a:p>
            <a:pPr marL="0" indent="0">
              <a:buNone/>
            </a:pPr>
            <a:endParaRPr lang="en-US" dirty="0"/>
          </a:p>
          <a:p>
            <a:r>
              <a:rPr lang="en-US" dirty="0"/>
              <a:t>Approved Kuali Build Pre-Travel Approval</a:t>
            </a:r>
          </a:p>
          <a:p>
            <a:pPr lvl="1"/>
            <a:r>
              <a:rPr lang="en-US" dirty="0"/>
              <a:t>Do not attach the email confirmation of approval</a:t>
            </a:r>
          </a:p>
          <a:p>
            <a:pPr lvl="1"/>
            <a:r>
              <a:rPr lang="en-US" dirty="0"/>
              <a:t>Attach the actual attachment that displays the routing trail of approvals</a:t>
            </a:r>
          </a:p>
          <a:p>
            <a:pPr lvl="1"/>
            <a:endParaRPr lang="en-US" dirty="0"/>
          </a:p>
          <a:p>
            <a:pPr lvl="1"/>
            <a:endParaRPr lang="en-US" dirty="0"/>
          </a:p>
          <a:p>
            <a:endParaRPr lang="en-US" dirty="0"/>
          </a:p>
          <a:p>
            <a:pPr marL="0" marR="0" lvl="0" indent="0">
              <a:lnSpc>
                <a:spcPct val="107000"/>
              </a:lnSpc>
              <a:spcBef>
                <a:spcPts val="0"/>
              </a:spcBef>
              <a:spcAft>
                <a:spcPts val="800"/>
              </a:spcAft>
              <a:buNone/>
            </a:pPr>
            <a:endParaRPr lang="en-US" sz="1800" b="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pic>
        <p:nvPicPr>
          <p:cNvPr id="4" name="Picture 3">
            <a:extLst>
              <a:ext uri="{FF2B5EF4-FFF2-40B4-BE49-F238E27FC236}">
                <a16:creationId xmlns:a16="http://schemas.microsoft.com/office/drawing/2014/main" id="{B5B27B69-DA1B-4D61-82B0-B9775018F5B7}"/>
              </a:ext>
            </a:extLst>
          </p:cNvPr>
          <p:cNvPicPr>
            <a:picLocks noChangeAspect="1"/>
          </p:cNvPicPr>
          <p:nvPr/>
        </p:nvPicPr>
        <p:blipFill rotWithShape="1">
          <a:blip r:embed="rId3"/>
          <a:srcRect l="-188" t="22142" r="40582" b="31526"/>
          <a:stretch/>
        </p:blipFill>
        <p:spPr>
          <a:xfrm>
            <a:off x="6629400" y="1473199"/>
            <a:ext cx="5043380" cy="4495800"/>
          </a:xfrm>
          <a:prstGeom prst="rect">
            <a:avLst/>
          </a:prstGeom>
        </p:spPr>
      </p:pic>
      <p:sp>
        <p:nvSpPr>
          <p:cNvPr id="5" name="Rectangle 4">
            <a:extLst>
              <a:ext uri="{FF2B5EF4-FFF2-40B4-BE49-F238E27FC236}">
                <a16:creationId xmlns:a16="http://schemas.microsoft.com/office/drawing/2014/main" id="{E98E9C16-3481-4489-8CAD-6F8A09559EE4}"/>
              </a:ext>
            </a:extLst>
          </p:cNvPr>
          <p:cNvSpPr/>
          <p:nvPr/>
        </p:nvSpPr>
        <p:spPr>
          <a:xfrm>
            <a:off x="6629400" y="2975481"/>
            <a:ext cx="2035888" cy="863093"/>
          </a:xfrm>
          <a:prstGeom prst="rect">
            <a:avLst/>
          </a:prstGeom>
          <a:noFill/>
          <a:ln w="38100">
            <a:solidFill>
              <a:srgbClr val="E90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7270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CONFERENCE: </a:t>
            </a:r>
            <a:r>
              <a:rPr lang="en-US" dirty="0">
                <a:solidFill>
                  <a:srgbClr val="00B050"/>
                </a:solidFill>
              </a:rPr>
              <a:t>Travel Request </a:t>
            </a:r>
            <a:r>
              <a:rPr lang="en-US" dirty="0"/>
              <a:t>Supporting Docs</a:t>
            </a:r>
          </a:p>
        </p:txBody>
      </p:sp>
      <p:sp>
        <p:nvSpPr>
          <p:cNvPr id="3" name="Content Placeholder 2">
            <a:extLst>
              <a:ext uri="{FF2B5EF4-FFF2-40B4-BE49-F238E27FC236}">
                <a16:creationId xmlns:a16="http://schemas.microsoft.com/office/drawing/2014/main" id="{A4EFA879-9BF8-4FEB-A82D-ED8EEF61F4CC}"/>
              </a:ext>
            </a:extLst>
          </p:cNvPr>
          <p:cNvSpPr>
            <a:spLocks noGrp="1"/>
          </p:cNvSpPr>
          <p:nvPr>
            <p:ph idx="1"/>
          </p:nvPr>
        </p:nvSpPr>
        <p:spPr>
          <a:xfrm>
            <a:off x="838201" y="1228725"/>
            <a:ext cx="3778624" cy="4894169"/>
          </a:xfrm>
        </p:spPr>
        <p:txBody>
          <a:bodyPr/>
          <a:lstStyle/>
          <a:p>
            <a:r>
              <a:rPr lang="en-US" dirty="0"/>
              <a:t>Supporting docs will include:</a:t>
            </a:r>
          </a:p>
          <a:p>
            <a:pPr lvl="1"/>
            <a:r>
              <a:rPr lang="en-US" dirty="0"/>
              <a:t>Dates</a:t>
            </a:r>
          </a:p>
          <a:p>
            <a:pPr lvl="1"/>
            <a:r>
              <a:rPr lang="en-US" dirty="0"/>
              <a:t>Location</a:t>
            </a:r>
          </a:p>
          <a:p>
            <a:pPr lvl="1"/>
            <a:r>
              <a:rPr lang="en-US" dirty="0"/>
              <a:t>Agenda (if available)</a:t>
            </a:r>
          </a:p>
          <a:p>
            <a:pPr lvl="1"/>
            <a:r>
              <a:rPr lang="en-US" dirty="0"/>
              <a:t>Cost</a:t>
            </a:r>
          </a:p>
        </p:txBody>
      </p:sp>
      <p:pic>
        <p:nvPicPr>
          <p:cNvPr id="4" name="Picture 3">
            <a:extLst>
              <a:ext uri="{FF2B5EF4-FFF2-40B4-BE49-F238E27FC236}">
                <a16:creationId xmlns:a16="http://schemas.microsoft.com/office/drawing/2014/main" id="{6D2F8DF2-A82D-4B70-AC2A-AF365B86D2F0}"/>
              </a:ext>
            </a:extLst>
          </p:cNvPr>
          <p:cNvPicPr/>
          <p:nvPr/>
        </p:nvPicPr>
        <p:blipFill>
          <a:blip r:embed="rId3"/>
          <a:stretch>
            <a:fillRect/>
          </a:stretch>
        </p:blipFill>
        <p:spPr>
          <a:xfrm>
            <a:off x="4374777" y="962024"/>
            <a:ext cx="7548282" cy="5692775"/>
          </a:xfrm>
          <a:prstGeom prst="rect">
            <a:avLst/>
          </a:prstGeom>
          <a:ln w="12700">
            <a:solidFill>
              <a:schemeClr val="tx1"/>
            </a:solidFill>
          </a:ln>
        </p:spPr>
      </p:pic>
    </p:spTree>
    <p:extLst>
      <p:ext uri="{BB962C8B-B14F-4D97-AF65-F5344CB8AC3E}">
        <p14:creationId xmlns:p14="http://schemas.microsoft.com/office/powerpoint/2010/main" val="247133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CONFERENCE: </a:t>
            </a:r>
            <a:r>
              <a:rPr lang="en-US" dirty="0">
                <a:solidFill>
                  <a:srgbClr val="00B050"/>
                </a:solidFill>
              </a:rPr>
              <a:t>Travel Request </a:t>
            </a:r>
            <a:r>
              <a:rPr lang="en-US" dirty="0"/>
              <a:t>Supporting Docs</a:t>
            </a:r>
          </a:p>
        </p:txBody>
      </p:sp>
      <p:pic>
        <p:nvPicPr>
          <p:cNvPr id="5" name="Content Placeholder 4">
            <a:extLst>
              <a:ext uri="{FF2B5EF4-FFF2-40B4-BE49-F238E27FC236}">
                <a16:creationId xmlns:a16="http://schemas.microsoft.com/office/drawing/2014/main" id="{A21CC24A-F0D5-411F-BADC-A59A0C168AD4}"/>
              </a:ext>
            </a:extLst>
          </p:cNvPr>
          <p:cNvPicPr>
            <a:picLocks noGrp="1"/>
          </p:cNvPicPr>
          <p:nvPr>
            <p:ph idx="1"/>
          </p:nvPr>
        </p:nvPicPr>
        <p:blipFill>
          <a:blip r:embed="rId3"/>
          <a:stretch>
            <a:fillRect/>
          </a:stretch>
        </p:blipFill>
        <p:spPr>
          <a:xfrm>
            <a:off x="115574" y="962024"/>
            <a:ext cx="6311419" cy="5727587"/>
          </a:xfrm>
          <a:prstGeom prst="rect">
            <a:avLst/>
          </a:prstGeom>
          <a:ln w="12700">
            <a:solidFill>
              <a:schemeClr val="tx1"/>
            </a:solidFill>
          </a:ln>
        </p:spPr>
      </p:pic>
      <p:pic>
        <p:nvPicPr>
          <p:cNvPr id="6" name="Picture 5">
            <a:extLst>
              <a:ext uri="{FF2B5EF4-FFF2-40B4-BE49-F238E27FC236}">
                <a16:creationId xmlns:a16="http://schemas.microsoft.com/office/drawing/2014/main" id="{C7C6A1AE-DD0C-42D5-BDBD-D88599954D43}"/>
              </a:ext>
            </a:extLst>
          </p:cNvPr>
          <p:cNvPicPr/>
          <p:nvPr/>
        </p:nvPicPr>
        <p:blipFill>
          <a:blip r:embed="rId4"/>
          <a:stretch>
            <a:fillRect/>
          </a:stretch>
        </p:blipFill>
        <p:spPr>
          <a:xfrm>
            <a:off x="6590117" y="3382375"/>
            <a:ext cx="5486309" cy="3254093"/>
          </a:xfrm>
          <a:prstGeom prst="rect">
            <a:avLst/>
          </a:prstGeom>
          <a:ln w="12700">
            <a:solidFill>
              <a:schemeClr val="tx1"/>
            </a:solidFill>
          </a:ln>
        </p:spPr>
      </p:pic>
      <p:sp>
        <p:nvSpPr>
          <p:cNvPr id="8" name="TextBox 7">
            <a:extLst>
              <a:ext uri="{FF2B5EF4-FFF2-40B4-BE49-F238E27FC236}">
                <a16:creationId xmlns:a16="http://schemas.microsoft.com/office/drawing/2014/main" id="{580A1E97-6E73-468C-BF77-FDBFF295EE6E}"/>
              </a:ext>
            </a:extLst>
          </p:cNvPr>
          <p:cNvSpPr txBox="1"/>
          <p:nvPr/>
        </p:nvSpPr>
        <p:spPr>
          <a:xfrm>
            <a:off x="6426994" y="1109186"/>
            <a:ext cx="6129336" cy="1477328"/>
          </a:xfrm>
          <a:prstGeom prst="rect">
            <a:avLst/>
          </a:prstGeom>
          <a:noFill/>
        </p:spPr>
        <p:txBody>
          <a:bodyPr wrap="square">
            <a:spAutoFit/>
          </a:bodyPr>
          <a:lstStyle/>
          <a:p>
            <a:r>
              <a:rPr lang="en-US" dirty="0"/>
              <a:t>Supporting docs include:</a:t>
            </a:r>
          </a:p>
          <a:p>
            <a:pPr lvl="1"/>
            <a:r>
              <a:rPr lang="en-US" dirty="0"/>
              <a:t>Dates</a:t>
            </a:r>
          </a:p>
          <a:p>
            <a:pPr lvl="1"/>
            <a:r>
              <a:rPr lang="en-US" dirty="0"/>
              <a:t>Location</a:t>
            </a:r>
          </a:p>
          <a:p>
            <a:pPr lvl="1"/>
            <a:r>
              <a:rPr lang="en-US" dirty="0"/>
              <a:t>Agenda (if available)</a:t>
            </a:r>
          </a:p>
          <a:p>
            <a:pPr lvl="1"/>
            <a:r>
              <a:rPr lang="en-US" dirty="0"/>
              <a:t>Cost</a:t>
            </a:r>
          </a:p>
        </p:txBody>
      </p:sp>
    </p:spTree>
    <p:extLst>
      <p:ext uri="{BB962C8B-B14F-4D97-AF65-F5344CB8AC3E}">
        <p14:creationId xmlns:p14="http://schemas.microsoft.com/office/powerpoint/2010/main" val="1664635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CONFERENCE: </a:t>
            </a:r>
            <a:r>
              <a:rPr lang="en-US" dirty="0">
                <a:solidFill>
                  <a:srgbClr val="0070C0"/>
                </a:solidFill>
              </a:rPr>
              <a:t>Travel Completion </a:t>
            </a:r>
            <a:r>
              <a:rPr lang="en-US" dirty="0"/>
              <a:t>Supp. Docs</a:t>
            </a:r>
          </a:p>
        </p:txBody>
      </p:sp>
      <p:sp>
        <p:nvSpPr>
          <p:cNvPr id="3" name="Content Placeholder 2">
            <a:extLst>
              <a:ext uri="{FF2B5EF4-FFF2-40B4-BE49-F238E27FC236}">
                <a16:creationId xmlns:a16="http://schemas.microsoft.com/office/drawing/2014/main" id="{A4EFA879-9BF8-4FEB-A82D-ED8EEF61F4CC}"/>
              </a:ext>
            </a:extLst>
          </p:cNvPr>
          <p:cNvSpPr>
            <a:spLocks noGrp="1"/>
          </p:cNvSpPr>
          <p:nvPr>
            <p:ph idx="1"/>
          </p:nvPr>
        </p:nvSpPr>
        <p:spPr>
          <a:xfrm>
            <a:off x="838200" y="1228725"/>
            <a:ext cx="4686300" cy="4948238"/>
          </a:xfrm>
        </p:spPr>
        <p:txBody>
          <a:bodyPr/>
          <a:lstStyle/>
          <a:p>
            <a:r>
              <a:rPr lang="en-US" dirty="0"/>
              <a:t>Supporting docs include receipts that display:</a:t>
            </a:r>
          </a:p>
          <a:p>
            <a:pPr lvl="1"/>
            <a:r>
              <a:rPr lang="en-US" dirty="0"/>
              <a:t>Expense</a:t>
            </a:r>
          </a:p>
          <a:p>
            <a:pPr lvl="1"/>
            <a:r>
              <a:rPr lang="en-US" dirty="0"/>
              <a:t>Method of payment</a:t>
            </a:r>
          </a:p>
          <a:p>
            <a:pPr lvl="1"/>
            <a:r>
              <a:rPr lang="en-US" dirty="0"/>
              <a:t>If method of payment is not displayed, a CC statement with unrelated information redacted</a:t>
            </a:r>
          </a:p>
        </p:txBody>
      </p:sp>
      <p:pic>
        <p:nvPicPr>
          <p:cNvPr id="5" name="Picture 4">
            <a:extLst>
              <a:ext uri="{FF2B5EF4-FFF2-40B4-BE49-F238E27FC236}">
                <a16:creationId xmlns:a16="http://schemas.microsoft.com/office/drawing/2014/main" id="{93E1DDE6-4C4D-4B14-AFE3-B2305451697A}"/>
              </a:ext>
            </a:extLst>
          </p:cNvPr>
          <p:cNvPicPr/>
          <p:nvPr/>
        </p:nvPicPr>
        <p:blipFill>
          <a:blip r:embed="rId3"/>
          <a:stretch>
            <a:fillRect/>
          </a:stretch>
        </p:blipFill>
        <p:spPr>
          <a:xfrm>
            <a:off x="6067425" y="962025"/>
            <a:ext cx="5943600" cy="3124835"/>
          </a:xfrm>
          <a:prstGeom prst="rect">
            <a:avLst/>
          </a:prstGeom>
          <a:ln w="12700">
            <a:solidFill>
              <a:schemeClr val="tx1"/>
            </a:solidFill>
          </a:ln>
        </p:spPr>
      </p:pic>
      <p:pic>
        <p:nvPicPr>
          <p:cNvPr id="6" name="Picture 5">
            <a:extLst>
              <a:ext uri="{FF2B5EF4-FFF2-40B4-BE49-F238E27FC236}">
                <a16:creationId xmlns:a16="http://schemas.microsoft.com/office/drawing/2014/main" id="{FA7AFE25-3AC2-48FF-8BED-8FEDE015D753}"/>
              </a:ext>
            </a:extLst>
          </p:cNvPr>
          <p:cNvPicPr/>
          <p:nvPr/>
        </p:nvPicPr>
        <p:blipFill>
          <a:blip r:embed="rId4"/>
          <a:stretch>
            <a:fillRect/>
          </a:stretch>
        </p:blipFill>
        <p:spPr>
          <a:xfrm>
            <a:off x="7067550" y="4274819"/>
            <a:ext cx="4943475" cy="2268855"/>
          </a:xfrm>
          <a:prstGeom prst="rect">
            <a:avLst/>
          </a:prstGeom>
          <a:ln w="12700">
            <a:solidFill>
              <a:schemeClr val="tx1"/>
            </a:solidFill>
          </a:ln>
        </p:spPr>
      </p:pic>
    </p:spTree>
    <p:extLst>
      <p:ext uri="{BB962C8B-B14F-4D97-AF65-F5344CB8AC3E}">
        <p14:creationId xmlns:p14="http://schemas.microsoft.com/office/powerpoint/2010/main" val="3447007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WHAT’S </a:t>
            </a:r>
            <a:r>
              <a:rPr lang="en-US" dirty="0">
                <a:solidFill>
                  <a:srgbClr val="FF0000"/>
                </a:solidFill>
              </a:rPr>
              <a:t>WRONG</a:t>
            </a:r>
            <a:r>
              <a:rPr lang="en-US" dirty="0"/>
              <a:t>?</a:t>
            </a:r>
          </a:p>
        </p:txBody>
      </p:sp>
      <p:pic>
        <p:nvPicPr>
          <p:cNvPr id="1026" name="Picture 2">
            <a:extLst>
              <a:ext uri="{FF2B5EF4-FFF2-40B4-BE49-F238E27FC236}">
                <a16:creationId xmlns:a16="http://schemas.microsoft.com/office/drawing/2014/main" id="{BD999278-A695-4384-96A0-ED011624E8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8024" y="1087468"/>
            <a:ext cx="9225149" cy="5567333"/>
          </a:xfrm>
          <a:prstGeom prst="rect">
            <a:avLst/>
          </a:prstGeom>
          <a:ln w="12700">
            <a:solidFill>
              <a:schemeClr val="tx1"/>
            </a:solidFill>
          </a:ln>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8396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CONFERENCE: </a:t>
            </a:r>
            <a:r>
              <a:rPr lang="en-US" dirty="0">
                <a:solidFill>
                  <a:srgbClr val="0070C0"/>
                </a:solidFill>
              </a:rPr>
              <a:t>Travel Completion </a:t>
            </a:r>
            <a:r>
              <a:rPr lang="en-US" dirty="0"/>
              <a:t>Supp. Docs</a:t>
            </a:r>
          </a:p>
        </p:txBody>
      </p:sp>
      <p:pic>
        <p:nvPicPr>
          <p:cNvPr id="7" name="Picture 6">
            <a:extLst>
              <a:ext uri="{FF2B5EF4-FFF2-40B4-BE49-F238E27FC236}">
                <a16:creationId xmlns:a16="http://schemas.microsoft.com/office/drawing/2014/main" id="{6CC46BF1-5FB3-442B-9533-440755FC552C}"/>
              </a:ext>
            </a:extLst>
          </p:cNvPr>
          <p:cNvPicPr/>
          <p:nvPr/>
        </p:nvPicPr>
        <p:blipFill>
          <a:blip r:embed="rId3"/>
          <a:stretch>
            <a:fillRect/>
          </a:stretch>
        </p:blipFill>
        <p:spPr>
          <a:xfrm>
            <a:off x="2572872" y="1011680"/>
            <a:ext cx="9378762" cy="5643121"/>
          </a:xfrm>
          <a:prstGeom prst="rect">
            <a:avLst/>
          </a:prstGeom>
          <a:ln w="12700">
            <a:solidFill>
              <a:schemeClr val="tx1"/>
            </a:solidFill>
          </a:ln>
        </p:spPr>
      </p:pic>
      <p:sp>
        <p:nvSpPr>
          <p:cNvPr id="5" name="TextBox 4">
            <a:extLst>
              <a:ext uri="{FF2B5EF4-FFF2-40B4-BE49-F238E27FC236}">
                <a16:creationId xmlns:a16="http://schemas.microsoft.com/office/drawing/2014/main" id="{0963ADA3-63CC-4EE1-8B3F-EE76138501A6}"/>
              </a:ext>
            </a:extLst>
          </p:cNvPr>
          <p:cNvSpPr txBox="1"/>
          <p:nvPr/>
        </p:nvSpPr>
        <p:spPr>
          <a:xfrm>
            <a:off x="180975" y="962025"/>
            <a:ext cx="2167778" cy="1323439"/>
          </a:xfrm>
          <a:prstGeom prst="rect">
            <a:avLst/>
          </a:prstGeom>
          <a:noFill/>
        </p:spPr>
        <p:txBody>
          <a:bodyPr wrap="square">
            <a:spAutoFit/>
          </a:bodyPr>
          <a:lstStyle/>
          <a:p>
            <a:pPr marL="285750" indent="-285750">
              <a:buFont typeface="Arial" panose="020B0604020202020204" pitchFamily="34" charset="0"/>
              <a:buChar char="•"/>
            </a:pPr>
            <a:r>
              <a:rPr lang="en-US" sz="2000" dirty="0"/>
              <a:t>Receipt does not display method of payment</a:t>
            </a:r>
            <a:r>
              <a:rPr lang="en-US" dirty="0"/>
              <a:t>.</a:t>
            </a:r>
          </a:p>
        </p:txBody>
      </p:sp>
    </p:spTree>
    <p:extLst>
      <p:ext uri="{BB962C8B-B14F-4D97-AF65-F5344CB8AC3E}">
        <p14:creationId xmlns:p14="http://schemas.microsoft.com/office/powerpoint/2010/main" val="178901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05863-5D77-451E-BF87-CF73B6E5D2AD}"/>
              </a:ext>
            </a:extLst>
          </p:cNvPr>
          <p:cNvSpPr>
            <a:spLocks noGrp="1"/>
          </p:cNvSpPr>
          <p:nvPr>
            <p:ph type="title"/>
          </p:nvPr>
        </p:nvSpPr>
        <p:spPr>
          <a:xfrm>
            <a:off x="228600" y="178313"/>
            <a:ext cx="10515600" cy="755752"/>
          </a:xfrm>
        </p:spPr>
        <p:txBody>
          <a:bodyPr/>
          <a:lstStyle/>
          <a:p>
            <a:r>
              <a:rPr lang="en-US" dirty="0"/>
              <a:t>THIS TRAINING IS ABOUT…</a:t>
            </a:r>
          </a:p>
        </p:txBody>
      </p:sp>
      <p:sp>
        <p:nvSpPr>
          <p:cNvPr id="3" name="Content Placeholder 2">
            <a:extLst>
              <a:ext uri="{FF2B5EF4-FFF2-40B4-BE49-F238E27FC236}">
                <a16:creationId xmlns:a16="http://schemas.microsoft.com/office/drawing/2014/main" id="{5E8FCDA0-89CC-426B-AEA7-7EEFAA3051DD}"/>
              </a:ext>
            </a:extLst>
          </p:cNvPr>
          <p:cNvSpPr>
            <a:spLocks noGrp="1"/>
          </p:cNvSpPr>
          <p:nvPr>
            <p:ph idx="1"/>
          </p:nvPr>
        </p:nvSpPr>
        <p:spPr>
          <a:xfrm>
            <a:off x="317089" y="1373341"/>
            <a:ext cx="11589775" cy="4978298"/>
          </a:xfrm>
        </p:spPr>
        <p:txBody>
          <a:bodyPr/>
          <a:lstStyle/>
          <a:p>
            <a:r>
              <a:rPr lang="en-US" dirty="0"/>
              <a:t>Understanding basic policies &amp; procedures when preparing common types of travel docs.</a:t>
            </a:r>
          </a:p>
          <a:p>
            <a:pPr lvl="1"/>
            <a:r>
              <a:rPr lang="en-US" dirty="0"/>
              <a:t>Some procedures regarding unusual circumstances can be found in the LCC Travel Procedure Guide.</a:t>
            </a:r>
          </a:p>
          <a:p>
            <a:pPr lvl="1"/>
            <a:r>
              <a:rPr lang="en-US" dirty="0"/>
              <a:t>Reference the guide for more detailed info.</a:t>
            </a:r>
          </a:p>
          <a:p>
            <a:pPr lvl="1"/>
            <a:endParaRPr lang="en-US" dirty="0"/>
          </a:p>
          <a:p>
            <a:r>
              <a:rPr lang="en-US" dirty="0"/>
              <a:t>Explaining what valid travel related supporting docs look like.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9628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CONFERENCE: </a:t>
            </a:r>
            <a:r>
              <a:rPr lang="en-US" dirty="0">
                <a:solidFill>
                  <a:srgbClr val="0070C0"/>
                </a:solidFill>
              </a:rPr>
              <a:t>Travel Completion </a:t>
            </a:r>
            <a:r>
              <a:rPr lang="en-US" dirty="0"/>
              <a:t>Supp. Docs</a:t>
            </a:r>
          </a:p>
        </p:txBody>
      </p:sp>
      <p:pic>
        <p:nvPicPr>
          <p:cNvPr id="4" name="Picture 3">
            <a:extLst>
              <a:ext uri="{FF2B5EF4-FFF2-40B4-BE49-F238E27FC236}">
                <a16:creationId xmlns:a16="http://schemas.microsoft.com/office/drawing/2014/main" id="{99986E6A-A82C-434E-B60F-FDB5334024F7}"/>
              </a:ext>
            </a:extLst>
          </p:cNvPr>
          <p:cNvPicPr/>
          <p:nvPr/>
        </p:nvPicPr>
        <p:blipFill>
          <a:blip r:embed="rId3"/>
          <a:stretch>
            <a:fillRect/>
          </a:stretch>
        </p:blipFill>
        <p:spPr>
          <a:xfrm>
            <a:off x="228599" y="1864903"/>
            <a:ext cx="6076949" cy="2418714"/>
          </a:xfrm>
          <a:prstGeom prst="rect">
            <a:avLst/>
          </a:prstGeom>
          <a:ln w="12700">
            <a:solidFill>
              <a:schemeClr val="tx1"/>
            </a:solidFill>
          </a:ln>
        </p:spPr>
      </p:pic>
      <p:pic>
        <p:nvPicPr>
          <p:cNvPr id="5" name="Picture 4">
            <a:extLst>
              <a:ext uri="{FF2B5EF4-FFF2-40B4-BE49-F238E27FC236}">
                <a16:creationId xmlns:a16="http://schemas.microsoft.com/office/drawing/2014/main" id="{18CC911F-10F6-4FD1-A234-DBBDE35FA406}"/>
              </a:ext>
            </a:extLst>
          </p:cNvPr>
          <p:cNvPicPr/>
          <p:nvPr/>
        </p:nvPicPr>
        <p:blipFill>
          <a:blip r:embed="rId4"/>
          <a:stretch>
            <a:fillRect/>
          </a:stretch>
        </p:blipFill>
        <p:spPr>
          <a:xfrm>
            <a:off x="6486525" y="1864903"/>
            <a:ext cx="5257800" cy="2943542"/>
          </a:xfrm>
          <a:prstGeom prst="rect">
            <a:avLst/>
          </a:prstGeom>
          <a:ln w="12700">
            <a:solidFill>
              <a:schemeClr val="tx1"/>
            </a:solidFill>
          </a:ln>
        </p:spPr>
      </p:pic>
      <p:pic>
        <p:nvPicPr>
          <p:cNvPr id="6" name="Picture 5">
            <a:extLst>
              <a:ext uri="{FF2B5EF4-FFF2-40B4-BE49-F238E27FC236}">
                <a16:creationId xmlns:a16="http://schemas.microsoft.com/office/drawing/2014/main" id="{9F67F41E-F791-4DAC-AF9E-5D139BFEE81C}"/>
              </a:ext>
            </a:extLst>
          </p:cNvPr>
          <p:cNvPicPr/>
          <p:nvPr/>
        </p:nvPicPr>
        <p:blipFill>
          <a:blip r:embed="rId5"/>
          <a:stretch>
            <a:fillRect/>
          </a:stretch>
        </p:blipFill>
        <p:spPr>
          <a:xfrm>
            <a:off x="228599" y="4425408"/>
            <a:ext cx="6076950" cy="2418715"/>
          </a:xfrm>
          <a:prstGeom prst="rect">
            <a:avLst/>
          </a:prstGeom>
          <a:ln w="12700">
            <a:solidFill>
              <a:schemeClr val="tx1"/>
            </a:solidFill>
          </a:ln>
        </p:spPr>
      </p:pic>
      <p:sp>
        <p:nvSpPr>
          <p:cNvPr id="7" name="TextBox 6">
            <a:extLst>
              <a:ext uri="{FF2B5EF4-FFF2-40B4-BE49-F238E27FC236}">
                <a16:creationId xmlns:a16="http://schemas.microsoft.com/office/drawing/2014/main" id="{E27DE97B-7D4B-4A9B-88C2-1F6A8E0C49AF}"/>
              </a:ext>
            </a:extLst>
          </p:cNvPr>
          <p:cNvSpPr txBox="1"/>
          <p:nvPr/>
        </p:nvSpPr>
        <p:spPr>
          <a:xfrm>
            <a:off x="228600" y="953402"/>
            <a:ext cx="9941858" cy="400110"/>
          </a:xfrm>
          <a:prstGeom prst="rect">
            <a:avLst/>
          </a:prstGeom>
          <a:noFill/>
        </p:spPr>
        <p:txBody>
          <a:bodyPr wrap="square">
            <a:spAutoFit/>
          </a:bodyPr>
          <a:lstStyle/>
          <a:p>
            <a:pPr marL="285750" indent="-285750">
              <a:buFont typeface="Arial" panose="020B0604020202020204" pitchFamily="34" charset="0"/>
              <a:buChar char="•"/>
            </a:pPr>
            <a:r>
              <a:rPr lang="en-US" sz="2000" dirty="0"/>
              <a:t>CC statement provided, showing the $585.00 conference purchase</a:t>
            </a:r>
            <a:r>
              <a:rPr lang="en-US" dirty="0"/>
              <a:t>.</a:t>
            </a:r>
          </a:p>
        </p:txBody>
      </p:sp>
    </p:spTree>
    <p:extLst>
      <p:ext uri="{BB962C8B-B14F-4D97-AF65-F5344CB8AC3E}">
        <p14:creationId xmlns:p14="http://schemas.microsoft.com/office/powerpoint/2010/main" val="3011489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fontScale="90000"/>
          </a:bodyPr>
          <a:lstStyle/>
          <a:p>
            <a:r>
              <a:rPr lang="en-US" dirty="0"/>
              <a:t>MEETING / SITE VISITS: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5" y="1228725"/>
            <a:ext cx="4970690" cy="5000625"/>
          </a:xfrm>
        </p:spPr>
        <p:txBody>
          <a:bodyPr/>
          <a:lstStyle/>
          <a:p>
            <a:r>
              <a:rPr lang="en-US" dirty="0"/>
              <a:t>Supporting docs include:</a:t>
            </a:r>
          </a:p>
          <a:p>
            <a:pPr lvl="1"/>
            <a:r>
              <a:rPr lang="en-US" dirty="0"/>
              <a:t>Agenda with dates &amp; locations</a:t>
            </a:r>
          </a:p>
          <a:p>
            <a:pPr lvl="1"/>
            <a:r>
              <a:rPr lang="en-US" dirty="0"/>
              <a:t>Costs (if applicable)</a:t>
            </a:r>
          </a:p>
          <a:p>
            <a:pPr lvl="1"/>
            <a:r>
              <a:rPr lang="en-US" dirty="0"/>
              <a:t>If the purpose of business is just a meeting, and there is no official agenda, provide at least an email where the subject involves::</a:t>
            </a:r>
          </a:p>
          <a:p>
            <a:pPr lvl="2"/>
            <a:r>
              <a:rPr lang="en-US" dirty="0"/>
              <a:t>coordinating travel to </a:t>
            </a:r>
            <a:r>
              <a:rPr lang="en-US" b="1" dirty="0">
                <a:solidFill>
                  <a:srgbClr val="0070C0"/>
                </a:solidFill>
              </a:rPr>
              <a:t>X</a:t>
            </a:r>
            <a:r>
              <a:rPr lang="en-US" dirty="0"/>
              <a:t> destination..</a:t>
            </a:r>
          </a:p>
          <a:p>
            <a:pPr lvl="2"/>
            <a:r>
              <a:rPr lang="en-US" dirty="0"/>
              <a:t>…to meet on </a:t>
            </a:r>
            <a:r>
              <a:rPr lang="en-US" b="1" dirty="0">
                <a:solidFill>
                  <a:srgbClr val="C00000"/>
                </a:solidFill>
              </a:rPr>
              <a:t>Y</a:t>
            </a:r>
            <a:r>
              <a:rPr lang="en-US" dirty="0"/>
              <a:t> day…</a:t>
            </a:r>
          </a:p>
          <a:p>
            <a:pPr lvl="2"/>
            <a:r>
              <a:rPr lang="en-US" dirty="0"/>
              <a:t>…to discuss </a:t>
            </a:r>
            <a:r>
              <a:rPr lang="en-US" b="1" dirty="0">
                <a:solidFill>
                  <a:srgbClr val="00B050"/>
                </a:solidFill>
              </a:rPr>
              <a:t>Z</a:t>
            </a:r>
            <a:r>
              <a:rPr lang="en-US" dirty="0"/>
              <a:t>.</a:t>
            </a:r>
          </a:p>
        </p:txBody>
      </p:sp>
      <p:pic>
        <p:nvPicPr>
          <p:cNvPr id="5" name="Picture 4">
            <a:extLst>
              <a:ext uri="{FF2B5EF4-FFF2-40B4-BE49-F238E27FC236}">
                <a16:creationId xmlns:a16="http://schemas.microsoft.com/office/drawing/2014/main" id="{9934BC33-C487-4B5A-8589-19E4200A130E}"/>
              </a:ext>
            </a:extLst>
          </p:cNvPr>
          <p:cNvPicPr>
            <a:picLocks noChangeAspect="1"/>
          </p:cNvPicPr>
          <p:nvPr/>
        </p:nvPicPr>
        <p:blipFill>
          <a:blip r:embed="rId3"/>
          <a:stretch>
            <a:fillRect/>
          </a:stretch>
        </p:blipFill>
        <p:spPr>
          <a:xfrm>
            <a:off x="6792687" y="962025"/>
            <a:ext cx="5079574" cy="5731012"/>
          </a:xfrm>
          <a:prstGeom prst="rect">
            <a:avLst/>
          </a:prstGeom>
        </p:spPr>
      </p:pic>
    </p:spTree>
    <p:extLst>
      <p:ext uri="{BB962C8B-B14F-4D97-AF65-F5344CB8AC3E}">
        <p14:creationId xmlns:p14="http://schemas.microsoft.com/office/powerpoint/2010/main" val="3385716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fontScale="90000"/>
          </a:bodyPr>
          <a:lstStyle/>
          <a:p>
            <a:r>
              <a:rPr lang="en-US" dirty="0"/>
              <a:t>MEETING / SITE VISITS: </a:t>
            </a:r>
            <a:r>
              <a:rPr lang="en-US" dirty="0">
                <a:solidFill>
                  <a:srgbClr val="00B050"/>
                </a:solidFill>
              </a:rPr>
              <a:t>Travel Request </a:t>
            </a:r>
            <a:r>
              <a:rPr lang="en-US" dirty="0"/>
              <a:t>Supporting Docs</a:t>
            </a:r>
          </a:p>
        </p:txBody>
      </p:sp>
      <p:pic>
        <p:nvPicPr>
          <p:cNvPr id="6" name="Picture 5">
            <a:extLst>
              <a:ext uri="{FF2B5EF4-FFF2-40B4-BE49-F238E27FC236}">
                <a16:creationId xmlns:a16="http://schemas.microsoft.com/office/drawing/2014/main" id="{D9E28039-A254-454F-B293-E80191D99066}"/>
              </a:ext>
            </a:extLst>
          </p:cNvPr>
          <p:cNvPicPr/>
          <p:nvPr/>
        </p:nvPicPr>
        <p:blipFill rotWithShape="1">
          <a:blip r:embed="rId3"/>
          <a:srcRect l="2280" t="4600" r="1628"/>
          <a:stretch/>
        </p:blipFill>
        <p:spPr>
          <a:xfrm>
            <a:off x="209720" y="866776"/>
            <a:ext cx="5991055" cy="5686424"/>
          </a:xfrm>
          <a:prstGeom prst="rect">
            <a:avLst/>
          </a:prstGeom>
          <a:ln w="12700">
            <a:solidFill>
              <a:schemeClr val="tx1"/>
            </a:solidFill>
          </a:ln>
        </p:spPr>
      </p:pic>
      <p:pic>
        <p:nvPicPr>
          <p:cNvPr id="7" name="Picture 6">
            <a:extLst>
              <a:ext uri="{FF2B5EF4-FFF2-40B4-BE49-F238E27FC236}">
                <a16:creationId xmlns:a16="http://schemas.microsoft.com/office/drawing/2014/main" id="{DC666F38-4CC8-48C0-961C-F3ECB3465475}"/>
              </a:ext>
            </a:extLst>
          </p:cNvPr>
          <p:cNvPicPr/>
          <p:nvPr/>
        </p:nvPicPr>
        <p:blipFill>
          <a:blip r:embed="rId4"/>
          <a:stretch>
            <a:fillRect/>
          </a:stretch>
        </p:blipFill>
        <p:spPr>
          <a:xfrm>
            <a:off x="6323289" y="2038348"/>
            <a:ext cx="5592486" cy="2076451"/>
          </a:xfrm>
          <a:prstGeom prst="rect">
            <a:avLst/>
          </a:prstGeom>
          <a:ln w="12700">
            <a:solidFill>
              <a:schemeClr val="tx1"/>
            </a:solidFill>
          </a:ln>
        </p:spPr>
      </p:pic>
    </p:spTree>
    <p:extLst>
      <p:ext uri="{BB962C8B-B14F-4D97-AF65-F5344CB8AC3E}">
        <p14:creationId xmlns:p14="http://schemas.microsoft.com/office/powerpoint/2010/main" val="925446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fontScale="90000"/>
          </a:bodyPr>
          <a:lstStyle/>
          <a:p>
            <a:r>
              <a:rPr lang="en-US" dirty="0"/>
              <a:t>MEETING / SITE VISITS: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228725"/>
            <a:ext cx="2914651" cy="5000625"/>
          </a:xfrm>
        </p:spPr>
        <p:txBody>
          <a:bodyPr/>
          <a:lstStyle/>
          <a:p>
            <a:r>
              <a:rPr lang="en-US" dirty="0"/>
              <a:t>Supporting docs include:</a:t>
            </a:r>
          </a:p>
          <a:p>
            <a:pPr lvl="1"/>
            <a:r>
              <a:rPr lang="en-US" dirty="0"/>
              <a:t>Receipts that display method of payment</a:t>
            </a:r>
          </a:p>
          <a:p>
            <a:pPr lvl="1"/>
            <a:r>
              <a:rPr lang="en-US" i="1" dirty="0"/>
              <a:t>(if applicable</a:t>
            </a:r>
            <a:r>
              <a:rPr lang="en-US" dirty="0"/>
              <a:t>)</a:t>
            </a:r>
          </a:p>
        </p:txBody>
      </p:sp>
      <p:pic>
        <p:nvPicPr>
          <p:cNvPr id="6" name="Picture 5">
            <a:extLst>
              <a:ext uri="{FF2B5EF4-FFF2-40B4-BE49-F238E27FC236}">
                <a16:creationId xmlns:a16="http://schemas.microsoft.com/office/drawing/2014/main" id="{3514BD59-9D99-4F3F-AFF3-5D772BEBFB13}"/>
              </a:ext>
            </a:extLst>
          </p:cNvPr>
          <p:cNvPicPr/>
          <p:nvPr/>
        </p:nvPicPr>
        <p:blipFill rotWithShape="1">
          <a:blip r:embed="rId3"/>
          <a:srcRect t="6624"/>
          <a:stretch/>
        </p:blipFill>
        <p:spPr bwMode="auto">
          <a:xfrm>
            <a:off x="3412862" y="1143000"/>
            <a:ext cx="4635287" cy="5086350"/>
          </a:xfrm>
          <a:prstGeom prst="rect">
            <a:avLst/>
          </a:prstGeom>
          <a:ln w="12700"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CA98E066-6353-4501-8EDF-948D6EE1416C}"/>
              </a:ext>
            </a:extLst>
          </p:cNvPr>
          <p:cNvPicPr/>
          <p:nvPr/>
        </p:nvPicPr>
        <p:blipFill>
          <a:blip r:embed="rId4"/>
          <a:stretch>
            <a:fillRect/>
          </a:stretch>
        </p:blipFill>
        <p:spPr>
          <a:xfrm>
            <a:off x="8377237" y="1143000"/>
            <a:ext cx="3495675" cy="1610995"/>
          </a:xfrm>
          <a:prstGeom prst="rect">
            <a:avLst/>
          </a:prstGeom>
          <a:ln w="12700">
            <a:solidFill>
              <a:schemeClr val="tx1"/>
            </a:solidFill>
          </a:ln>
        </p:spPr>
      </p:pic>
      <p:pic>
        <p:nvPicPr>
          <p:cNvPr id="8" name="Picture 7">
            <a:extLst>
              <a:ext uri="{FF2B5EF4-FFF2-40B4-BE49-F238E27FC236}">
                <a16:creationId xmlns:a16="http://schemas.microsoft.com/office/drawing/2014/main" id="{F5BD4C34-CCC8-4544-80F3-FC2AEDDC81EF}"/>
              </a:ext>
            </a:extLst>
          </p:cNvPr>
          <p:cNvPicPr/>
          <p:nvPr/>
        </p:nvPicPr>
        <p:blipFill>
          <a:blip r:embed="rId5"/>
          <a:stretch>
            <a:fillRect/>
          </a:stretch>
        </p:blipFill>
        <p:spPr>
          <a:xfrm>
            <a:off x="7624762" y="3001530"/>
            <a:ext cx="4248150" cy="2018779"/>
          </a:xfrm>
          <a:prstGeom prst="rect">
            <a:avLst/>
          </a:prstGeom>
          <a:ln w="12700">
            <a:solidFill>
              <a:schemeClr val="tx1"/>
            </a:solidFill>
          </a:ln>
        </p:spPr>
      </p:pic>
    </p:spTree>
    <p:extLst>
      <p:ext uri="{BB962C8B-B14F-4D97-AF65-F5344CB8AC3E}">
        <p14:creationId xmlns:p14="http://schemas.microsoft.com/office/powerpoint/2010/main" val="3026133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LODGING: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143001"/>
            <a:ext cx="11229975" cy="5372100"/>
          </a:xfrm>
        </p:spPr>
        <p:txBody>
          <a:bodyPr>
            <a:normAutofit/>
          </a:bodyPr>
          <a:lstStyle/>
          <a:p>
            <a:r>
              <a:rPr lang="en-US" dirty="0"/>
              <a:t>Valid hotel quotes include:</a:t>
            </a:r>
          </a:p>
          <a:p>
            <a:endParaRPr lang="en-US" dirty="0"/>
          </a:p>
          <a:p>
            <a:pPr lvl="1"/>
            <a:r>
              <a:rPr lang="en-US" dirty="0"/>
              <a:t>Name of hotel</a:t>
            </a:r>
          </a:p>
          <a:p>
            <a:pPr lvl="1"/>
            <a:r>
              <a:rPr lang="en-US" dirty="0"/>
              <a:t>Cost</a:t>
            </a:r>
          </a:p>
          <a:p>
            <a:pPr lvl="1"/>
            <a:r>
              <a:rPr lang="en-US" dirty="0"/>
              <a:t>Dates of stay</a:t>
            </a:r>
          </a:p>
          <a:p>
            <a:pPr lvl="1"/>
            <a:r>
              <a:rPr lang="en-US" dirty="0"/>
              <a:t>Occupancy </a:t>
            </a:r>
          </a:p>
          <a:p>
            <a:pPr lvl="2"/>
            <a:r>
              <a:rPr lang="en-US" dirty="0"/>
              <a:t>Single…explanation required otherwise</a:t>
            </a:r>
          </a:p>
          <a:p>
            <a:pPr lvl="2"/>
            <a:endParaRPr lang="en-US" dirty="0"/>
          </a:p>
          <a:p>
            <a:pPr lvl="1"/>
            <a:r>
              <a:rPr lang="en-US" dirty="0"/>
              <a:t>If all the required information is not all on the same page, multiple screenshots/printouts etc. are required.</a:t>
            </a:r>
          </a:p>
          <a:p>
            <a:pPr lvl="2"/>
            <a:endParaRPr lang="en-US" dirty="0"/>
          </a:p>
          <a:p>
            <a:pPr lvl="1"/>
            <a:endParaRPr lang="en-US" dirty="0"/>
          </a:p>
          <a:p>
            <a:pPr lvl="1"/>
            <a:endParaRPr lang="en-US" dirty="0"/>
          </a:p>
          <a:p>
            <a:pPr lvl="2"/>
            <a:endParaRPr lang="en-US" dirty="0"/>
          </a:p>
          <a:p>
            <a:pPr marL="914400" lvl="2" indent="0">
              <a:buNone/>
            </a:pPr>
            <a:endParaRPr lang="en-US" dirty="0"/>
          </a:p>
        </p:txBody>
      </p:sp>
    </p:spTree>
    <p:extLst>
      <p:ext uri="{BB962C8B-B14F-4D97-AF65-F5344CB8AC3E}">
        <p14:creationId xmlns:p14="http://schemas.microsoft.com/office/powerpoint/2010/main" val="1963079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491B51-4565-49AB-9057-BDC1766F96FB}"/>
              </a:ext>
            </a:extLst>
          </p:cNvPr>
          <p:cNvPicPr/>
          <p:nvPr/>
        </p:nvPicPr>
        <p:blipFill>
          <a:blip r:embed="rId2"/>
          <a:stretch>
            <a:fillRect/>
          </a:stretch>
        </p:blipFill>
        <p:spPr>
          <a:xfrm>
            <a:off x="3781876" y="301871"/>
            <a:ext cx="4847399" cy="6069432"/>
          </a:xfrm>
          <a:prstGeom prst="rect">
            <a:avLst/>
          </a:prstGeom>
          <a:ln w="12700">
            <a:solidFill>
              <a:schemeClr val="tx1"/>
            </a:solidFill>
          </a:ln>
        </p:spPr>
      </p:pic>
      <p:sp>
        <p:nvSpPr>
          <p:cNvPr id="4" name="TextBox 3">
            <a:extLst>
              <a:ext uri="{FF2B5EF4-FFF2-40B4-BE49-F238E27FC236}">
                <a16:creationId xmlns:a16="http://schemas.microsoft.com/office/drawing/2014/main" id="{F52BA734-FC07-4C1E-9ED3-A5F09BCEF9BB}"/>
              </a:ext>
            </a:extLst>
          </p:cNvPr>
          <p:cNvSpPr txBox="1"/>
          <p:nvPr/>
        </p:nvSpPr>
        <p:spPr>
          <a:xfrm>
            <a:off x="383178" y="1813785"/>
            <a:ext cx="6096000" cy="1754326"/>
          </a:xfrm>
          <a:prstGeom prst="rect">
            <a:avLst/>
          </a:prstGeom>
          <a:noFill/>
        </p:spPr>
        <p:txBody>
          <a:bodyPr wrap="square">
            <a:spAutoFit/>
          </a:bodyPr>
          <a:lstStyle/>
          <a:p>
            <a:pPr marL="285750" indent="-285750">
              <a:buFont typeface="Arial" panose="020B0604020202020204" pitchFamily="34" charset="0"/>
              <a:buChar char="•"/>
            </a:pPr>
            <a:r>
              <a:rPr lang="en-US" dirty="0"/>
              <a:t>Valid hotel quotes include:</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Name of hotel</a:t>
            </a:r>
          </a:p>
          <a:p>
            <a:pPr marL="742950" lvl="1" indent="-285750">
              <a:buFont typeface="Arial" panose="020B0604020202020204" pitchFamily="34" charset="0"/>
              <a:buChar char="•"/>
            </a:pPr>
            <a:r>
              <a:rPr lang="en-US" dirty="0"/>
              <a:t>Cost</a:t>
            </a:r>
          </a:p>
          <a:p>
            <a:pPr marL="742950" lvl="1" indent="-285750">
              <a:buFont typeface="Arial" panose="020B0604020202020204" pitchFamily="34" charset="0"/>
              <a:buChar char="•"/>
            </a:pPr>
            <a:r>
              <a:rPr lang="en-US" dirty="0"/>
              <a:t>Dates of stay</a:t>
            </a:r>
          </a:p>
          <a:p>
            <a:pPr marL="742950" lvl="1" indent="-285750">
              <a:buFont typeface="Arial" panose="020B0604020202020204" pitchFamily="34" charset="0"/>
              <a:buChar char="•"/>
            </a:pPr>
            <a:r>
              <a:rPr lang="en-US" dirty="0"/>
              <a:t>Occupancy </a:t>
            </a:r>
          </a:p>
        </p:txBody>
      </p:sp>
    </p:spTree>
    <p:extLst>
      <p:ext uri="{BB962C8B-B14F-4D97-AF65-F5344CB8AC3E}">
        <p14:creationId xmlns:p14="http://schemas.microsoft.com/office/powerpoint/2010/main" val="2881720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WHAT’S </a:t>
            </a:r>
            <a:r>
              <a:rPr lang="en-US" dirty="0">
                <a:solidFill>
                  <a:srgbClr val="FF0000"/>
                </a:solidFill>
              </a:rPr>
              <a:t>WRONG</a:t>
            </a:r>
            <a:r>
              <a:rPr lang="en-US"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B2AAFA0-C119-484C-876A-E726F77D8301}"/>
              </a:ext>
            </a:extLst>
          </p:cNvPr>
          <p:cNvPicPr>
            <a:picLocks noChangeAspect="1"/>
          </p:cNvPicPr>
          <p:nvPr/>
        </p:nvPicPr>
        <p:blipFill>
          <a:blip r:embed="rId3"/>
          <a:stretch>
            <a:fillRect/>
          </a:stretch>
        </p:blipFill>
        <p:spPr>
          <a:xfrm>
            <a:off x="6857318" y="275785"/>
            <a:ext cx="4887007" cy="6306430"/>
          </a:xfrm>
          <a:prstGeom prst="rect">
            <a:avLst/>
          </a:prstGeom>
        </p:spPr>
      </p:pic>
    </p:spTree>
    <p:extLst>
      <p:ext uri="{BB962C8B-B14F-4D97-AF65-F5344CB8AC3E}">
        <p14:creationId xmlns:p14="http://schemas.microsoft.com/office/powerpoint/2010/main" val="3167428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LODGING: </a:t>
            </a:r>
            <a:r>
              <a:rPr lang="en-US" dirty="0">
                <a:solidFill>
                  <a:srgbClr val="00B050"/>
                </a:solidFill>
              </a:rPr>
              <a:t>Travel Request </a:t>
            </a:r>
            <a:r>
              <a:rPr lang="en-US" dirty="0"/>
              <a:t>Supporting Docs</a:t>
            </a:r>
          </a:p>
        </p:txBody>
      </p:sp>
      <p:pic>
        <p:nvPicPr>
          <p:cNvPr id="7" name="Picture 6">
            <a:extLst>
              <a:ext uri="{FF2B5EF4-FFF2-40B4-BE49-F238E27FC236}">
                <a16:creationId xmlns:a16="http://schemas.microsoft.com/office/drawing/2014/main" id="{44BAA0EF-AA9A-4D58-962B-8F627CA0DCF6}"/>
              </a:ext>
            </a:extLst>
          </p:cNvPr>
          <p:cNvPicPr>
            <a:picLocks noChangeAspect="1"/>
          </p:cNvPicPr>
          <p:nvPr/>
        </p:nvPicPr>
        <p:blipFill>
          <a:blip r:embed="rId3"/>
          <a:stretch>
            <a:fillRect/>
          </a:stretch>
        </p:blipFill>
        <p:spPr>
          <a:xfrm>
            <a:off x="4378198" y="960617"/>
            <a:ext cx="3435603" cy="4433469"/>
          </a:xfrm>
          <a:prstGeom prst="rect">
            <a:avLst/>
          </a:prstGeom>
        </p:spPr>
      </p:pic>
      <p:pic>
        <p:nvPicPr>
          <p:cNvPr id="9" name="Picture 8">
            <a:extLst>
              <a:ext uri="{FF2B5EF4-FFF2-40B4-BE49-F238E27FC236}">
                <a16:creationId xmlns:a16="http://schemas.microsoft.com/office/drawing/2014/main" id="{7A71EF2C-7459-41DD-93DF-4044B89D099B}"/>
              </a:ext>
            </a:extLst>
          </p:cNvPr>
          <p:cNvPicPr>
            <a:picLocks noChangeAspect="1"/>
          </p:cNvPicPr>
          <p:nvPr/>
        </p:nvPicPr>
        <p:blipFill>
          <a:blip r:embed="rId4"/>
          <a:stretch>
            <a:fillRect/>
          </a:stretch>
        </p:blipFill>
        <p:spPr>
          <a:xfrm>
            <a:off x="8406772" y="962025"/>
            <a:ext cx="3435604" cy="4430652"/>
          </a:xfrm>
          <a:prstGeom prst="rect">
            <a:avLst/>
          </a:prstGeom>
        </p:spPr>
      </p:pic>
      <p:sp>
        <p:nvSpPr>
          <p:cNvPr id="10" name="Rectangle: Rounded Corners 9">
            <a:extLst>
              <a:ext uri="{FF2B5EF4-FFF2-40B4-BE49-F238E27FC236}">
                <a16:creationId xmlns:a16="http://schemas.microsoft.com/office/drawing/2014/main" id="{942EAC19-2D77-4B22-A6AC-22F8CA3887D9}"/>
              </a:ext>
            </a:extLst>
          </p:cNvPr>
          <p:cNvSpPr/>
          <p:nvPr/>
        </p:nvSpPr>
        <p:spPr>
          <a:xfrm>
            <a:off x="3953691" y="1532709"/>
            <a:ext cx="7790634" cy="43542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47C4D38-E36C-4B7E-B8CB-AB0F809454BA}"/>
              </a:ext>
            </a:extLst>
          </p:cNvPr>
          <p:cNvSpPr/>
          <p:nvPr/>
        </p:nvSpPr>
        <p:spPr>
          <a:xfrm>
            <a:off x="3953691" y="4924713"/>
            <a:ext cx="7790634" cy="67923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E2F4160-A496-47C6-8EB9-04A2EBFDD350}"/>
              </a:ext>
            </a:extLst>
          </p:cNvPr>
          <p:cNvSpPr txBox="1"/>
          <p:nvPr/>
        </p:nvSpPr>
        <p:spPr>
          <a:xfrm>
            <a:off x="180976" y="1813785"/>
            <a:ext cx="3772716" cy="3139321"/>
          </a:xfrm>
          <a:prstGeom prst="rect">
            <a:avLst/>
          </a:prstGeom>
          <a:noFill/>
        </p:spPr>
        <p:txBody>
          <a:bodyPr wrap="square">
            <a:spAutoFit/>
          </a:bodyPr>
          <a:lstStyle/>
          <a:p>
            <a:pPr marL="285750" indent="-285750">
              <a:buFont typeface="Arial" panose="020B0604020202020204" pitchFamily="34" charset="0"/>
              <a:buChar char="•"/>
            </a:pPr>
            <a:r>
              <a:rPr lang="en-US" dirty="0"/>
              <a:t>If a non-business traveler will be staying with you at the hotel:</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Provide additional quote for 1 guest.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If it is more expensive for another guest to be in room, traveler will only be reimbursed up the rate of 1 guest.</a:t>
            </a:r>
          </a:p>
        </p:txBody>
      </p:sp>
    </p:spTree>
    <p:extLst>
      <p:ext uri="{BB962C8B-B14F-4D97-AF65-F5344CB8AC3E}">
        <p14:creationId xmlns:p14="http://schemas.microsoft.com/office/powerpoint/2010/main" val="4241241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LODGING: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143001"/>
            <a:ext cx="6644529" cy="5372100"/>
          </a:xfrm>
        </p:spPr>
        <p:txBody>
          <a:bodyPr>
            <a:normAutofit/>
          </a:bodyPr>
          <a:lstStyle/>
          <a:p>
            <a:r>
              <a:rPr lang="en-US" dirty="0"/>
              <a:t>If preferred hotel has a nightly rate at the F.A.R. or cheaper:</a:t>
            </a:r>
          </a:p>
          <a:p>
            <a:pPr lvl="1"/>
            <a:r>
              <a:rPr lang="en-US" dirty="0"/>
              <a:t>One quote required</a:t>
            </a:r>
          </a:p>
          <a:p>
            <a:pPr marL="457200" lvl="1" indent="0">
              <a:buNone/>
            </a:pPr>
            <a:endParaRPr lang="en-US" dirty="0"/>
          </a:p>
          <a:p>
            <a:r>
              <a:rPr lang="en-US" dirty="0"/>
              <a:t>EXAMPLE:  </a:t>
            </a:r>
          </a:p>
          <a:p>
            <a:pPr lvl="1"/>
            <a:r>
              <a:rPr lang="en-US" dirty="0"/>
              <a:t>F.A.R. for lodging in Las Vegas, NV = </a:t>
            </a:r>
            <a:r>
              <a:rPr lang="en-US" dirty="0">
                <a:highlight>
                  <a:srgbClr val="FFFF00"/>
                </a:highlight>
              </a:rPr>
              <a:t>$126.00</a:t>
            </a:r>
          </a:p>
          <a:p>
            <a:pPr lvl="1"/>
            <a:r>
              <a:rPr lang="en-US" dirty="0"/>
              <a:t>Nightly rate: = </a:t>
            </a:r>
            <a:r>
              <a:rPr lang="en-US" dirty="0">
                <a:highlight>
                  <a:srgbClr val="FFFF00"/>
                </a:highlight>
              </a:rPr>
              <a:t>$80.00</a:t>
            </a:r>
          </a:p>
          <a:p>
            <a:pPr lvl="1"/>
            <a:r>
              <a:rPr lang="en-US" dirty="0"/>
              <a:t>Nightly rate is lower than F.A.R.</a:t>
            </a:r>
          </a:p>
          <a:p>
            <a:pPr marL="457200" lvl="1" indent="0">
              <a:buNone/>
            </a:pPr>
            <a:endParaRPr lang="en-US" dirty="0"/>
          </a:p>
          <a:p>
            <a:pPr lvl="1"/>
            <a:endParaRPr lang="en-US" dirty="0"/>
          </a:p>
          <a:p>
            <a:pPr lvl="2"/>
            <a:endParaRPr lang="en-US" dirty="0"/>
          </a:p>
          <a:p>
            <a:pPr marL="914400" lvl="2" indent="0">
              <a:buNone/>
            </a:pPr>
            <a:endParaRPr lang="en-US" dirty="0"/>
          </a:p>
        </p:txBody>
      </p:sp>
      <p:pic>
        <p:nvPicPr>
          <p:cNvPr id="7" name="Picture 6">
            <a:extLst>
              <a:ext uri="{FF2B5EF4-FFF2-40B4-BE49-F238E27FC236}">
                <a16:creationId xmlns:a16="http://schemas.microsoft.com/office/drawing/2014/main" id="{B83FAD0F-3158-42F3-BBC5-73EB5425A755}"/>
              </a:ext>
            </a:extLst>
          </p:cNvPr>
          <p:cNvPicPr>
            <a:picLocks noChangeAspect="1"/>
          </p:cNvPicPr>
          <p:nvPr/>
        </p:nvPicPr>
        <p:blipFill>
          <a:blip r:embed="rId3"/>
          <a:stretch>
            <a:fillRect/>
          </a:stretch>
        </p:blipFill>
        <p:spPr>
          <a:xfrm>
            <a:off x="7699196" y="1283509"/>
            <a:ext cx="4259722" cy="5371291"/>
          </a:xfrm>
          <a:prstGeom prst="rect">
            <a:avLst/>
          </a:prstGeom>
        </p:spPr>
      </p:pic>
    </p:spTree>
    <p:extLst>
      <p:ext uri="{BB962C8B-B14F-4D97-AF65-F5344CB8AC3E}">
        <p14:creationId xmlns:p14="http://schemas.microsoft.com/office/powerpoint/2010/main" val="2445101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91328" y="98613"/>
            <a:ext cx="11563350" cy="758825"/>
          </a:xfrm>
        </p:spPr>
        <p:txBody>
          <a:bodyPr>
            <a:normAutofit/>
          </a:bodyPr>
          <a:lstStyle/>
          <a:p>
            <a:r>
              <a:rPr lang="en-US" dirty="0"/>
              <a:t>LODGING: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367552" y="757260"/>
            <a:ext cx="7153835" cy="5748877"/>
          </a:xfrm>
        </p:spPr>
        <p:txBody>
          <a:bodyPr>
            <a:normAutofit/>
          </a:bodyPr>
          <a:lstStyle/>
          <a:p>
            <a:pPr marL="457200" lvl="1" indent="0">
              <a:buNone/>
            </a:pPr>
            <a:endParaRPr lang="en-US" dirty="0"/>
          </a:p>
          <a:p>
            <a:r>
              <a:rPr lang="en-US" dirty="0"/>
              <a:t>If preferred hotel is more than the F.A.R.</a:t>
            </a:r>
          </a:p>
          <a:p>
            <a:pPr lvl="1"/>
            <a:r>
              <a:rPr lang="en-US" dirty="0"/>
              <a:t>Two quotes required</a:t>
            </a:r>
          </a:p>
          <a:p>
            <a:pPr lvl="2"/>
            <a:r>
              <a:rPr lang="en-US" dirty="0"/>
              <a:t>Quote from preferred hotel</a:t>
            </a:r>
          </a:p>
          <a:p>
            <a:pPr lvl="2"/>
            <a:r>
              <a:rPr lang="en-US" dirty="0"/>
              <a:t>Cost comparison quote from a nearby hotel, substantiating that the preferred hotel is cheaper.</a:t>
            </a:r>
          </a:p>
          <a:p>
            <a:pPr lvl="2"/>
            <a:endParaRPr lang="en-US" dirty="0"/>
          </a:p>
          <a:p>
            <a:r>
              <a:rPr lang="en-US" dirty="0"/>
              <a:t>EXAMPLE:  </a:t>
            </a:r>
          </a:p>
          <a:p>
            <a:pPr lvl="1"/>
            <a:r>
              <a:rPr lang="en-US" dirty="0"/>
              <a:t>F.A.R. for lodging in Las Vegas, NV = </a:t>
            </a:r>
            <a:r>
              <a:rPr lang="en-US" dirty="0">
                <a:highlight>
                  <a:srgbClr val="FFFF00"/>
                </a:highlight>
              </a:rPr>
              <a:t>$126.00</a:t>
            </a:r>
          </a:p>
          <a:p>
            <a:pPr lvl="1"/>
            <a:r>
              <a:rPr lang="en-US" dirty="0"/>
              <a:t>Nightly rate of preferred hotel: Hotel Hana</a:t>
            </a:r>
          </a:p>
          <a:p>
            <a:pPr lvl="2"/>
            <a:r>
              <a:rPr lang="en-US" dirty="0"/>
              <a:t>Nightly rate:  </a:t>
            </a:r>
            <a:r>
              <a:rPr lang="en-US" dirty="0">
                <a:highlight>
                  <a:srgbClr val="FFFF00"/>
                </a:highlight>
              </a:rPr>
              <a:t>$150.00</a:t>
            </a:r>
          </a:p>
          <a:p>
            <a:pPr lvl="2"/>
            <a:r>
              <a:rPr lang="en-US" dirty="0"/>
              <a:t>Nightly rate is more than F.A.R.</a:t>
            </a:r>
          </a:p>
          <a:p>
            <a:pPr lvl="1"/>
            <a:r>
              <a:rPr lang="en-US" dirty="0"/>
              <a:t>Cost comparison: Motel Margie</a:t>
            </a:r>
          </a:p>
          <a:p>
            <a:pPr lvl="2"/>
            <a:r>
              <a:rPr lang="en-US" dirty="0"/>
              <a:t>Nightly rate: </a:t>
            </a:r>
            <a:r>
              <a:rPr lang="en-US" dirty="0">
                <a:highlight>
                  <a:srgbClr val="FFFF00"/>
                </a:highlight>
              </a:rPr>
              <a:t>$180.00</a:t>
            </a:r>
          </a:p>
          <a:p>
            <a:pPr lvl="2"/>
            <a:endParaRPr lang="en-US" dirty="0"/>
          </a:p>
          <a:p>
            <a:pPr lvl="2"/>
            <a:endParaRPr lang="en-US" dirty="0"/>
          </a:p>
          <a:p>
            <a:pPr lvl="1"/>
            <a:endParaRPr lang="en-US" dirty="0"/>
          </a:p>
          <a:p>
            <a:endParaRPr lang="en-US" dirty="0"/>
          </a:p>
          <a:p>
            <a:pPr lvl="2"/>
            <a:endParaRPr lang="en-US" dirty="0"/>
          </a:p>
          <a:p>
            <a:pPr marL="457200" lvl="1" indent="0">
              <a:buNone/>
            </a:pPr>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F33C5E73-6473-4935-ADC1-AF7635F83073}"/>
              </a:ext>
            </a:extLst>
          </p:cNvPr>
          <p:cNvPicPr>
            <a:picLocks noChangeAspect="1"/>
          </p:cNvPicPr>
          <p:nvPr/>
        </p:nvPicPr>
        <p:blipFill>
          <a:blip r:embed="rId3"/>
          <a:stretch>
            <a:fillRect/>
          </a:stretch>
        </p:blipFill>
        <p:spPr>
          <a:xfrm>
            <a:off x="8059271" y="757260"/>
            <a:ext cx="3856249" cy="6002128"/>
          </a:xfrm>
          <a:prstGeom prst="rect">
            <a:avLst/>
          </a:prstGeom>
        </p:spPr>
      </p:pic>
    </p:spTree>
    <p:extLst>
      <p:ext uri="{BB962C8B-B14F-4D97-AF65-F5344CB8AC3E}">
        <p14:creationId xmlns:p14="http://schemas.microsoft.com/office/powerpoint/2010/main" val="4253008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9C19-3B06-4936-A7E9-2CB99086853F}"/>
              </a:ext>
            </a:extLst>
          </p:cNvPr>
          <p:cNvSpPr>
            <a:spLocks noGrp="1"/>
          </p:cNvSpPr>
          <p:nvPr>
            <p:ph type="title"/>
          </p:nvPr>
        </p:nvSpPr>
        <p:spPr>
          <a:xfrm>
            <a:off x="149942" y="99655"/>
            <a:ext cx="11739716" cy="716424"/>
          </a:xfrm>
        </p:spPr>
        <p:txBody>
          <a:bodyPr/>
          <a:lstStyle/>
          <a:p>
            <a:r>
              <a:rPr lang="en-US" dirty="0"/>
              <a:t>I PLAN TO TRAVEL.  WHAT SHOULD I DO FIRST?</a:t>
            </a:r>
          </a:p>
        </p:txBody>
      </p:sp>
      <p:sp>
        <p:nvSpPr>
          <p:cNvPr id="3" name="Content Placeholder 2">
            <a:extLst>
              <a:ext uri="{FF2B5EF4-FFF2-40B4-BE49-F238E27FC236}">
                <a16:creationId xmlns:a16="http://schemas.microsoft.com/office/drawing/2014/main" id="{849BD2A7-9C95-4A46-919E-192EE48EED15}"/>
              </a:ext>
            </a:extLst>
          </p:cNvPr>
          <p:cNvSpPr>
            <a:spLocks noGrp="1"/>
          </p:cNvSpPr>
          <p:nvPr>
            <p:ph idx="1"/>
          </p:nvPr>
        </p:nvSpPr>
        <p:spPr>
          <a:xfrm>
            <a:off x="149941" y="921058"/>
            <a:ext cx="8728587" cy="1074890"/>
          </a:xfrm>
        </p:spPr>
        <p:txBody>
          <a:bodyPr/>
          <a:lstStyle/>
          <a:p>
            <a:pPr marL="0" indent="0">
              <a:buNone/>
            </a:pPr>
            <a:r>
              <a:rPr lang="en-US" dirty="0"/>
              <a:t>1.  COMPLETE THE KUALI BUILD PRE TRAVEL APPROVAL</a:t>
            </a:r>
          </a:p>
          <a:p>
            <a:pPr marL="0" indent="0">
              <a:buNone/>
            </a:pPr>
            <a:endParaRPr lang="en-US" dirty="0"/>
          </a:p>
        </p:txBody>
      </p:sp>
      <p:sp>
        <p:nvSpPr>
          <p:cNvPr id="5" name="Content Placeholder 2">
            <a:extLst>
              <a:ext uri="{FF2B5EF4-FFF2-40B4-BE49-F238E27FC236}">
                <a16:creationId xmlns:a16="http://schemas.microsoft.com/office/drawing/2014/main" id="{A17A459B-ACB2-46FE-A9FC-96247BEFC28F}"/>
              </a:ext>
            </a:extLst>
          </p:cNvPr>
          <p:cNvSpPr txBox="1">
            <a:spLocks/>
          </p:cNvSpPr>
          <p:nvPr/>
        </p:nvSpPr>
        <p:spPr>
          <a:xfrm>
            <a:off x="173655" y="1805969"/>
            <a:ext cx="5696492" cy="47741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A. Traveler completes form online for all travels including no cost travel to obtain approvals. </a:t>
            </a:r>
          </a:p>
          <a:p>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 No cost travel = employee travelling for official UH business but no cost to the University.</a:t>
            </a: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B. After completion, form routes to the supervisor, division chair, dean, Vice Chancellor and Chancellor for Academic Affairs. </a:t>
            </a:r>
          </a:p>
          <a:p>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Routing chain differs slightly if the traveler is not employed in an academic role</a:t>
            </a: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dirty="0"/>
          </a:p>
        </p:txBody>
      </p:sp>
      <p:pic>
        <p:nvPicPr>
          <p:cNvPr id="6" name="Picture 5">
            <a:extLst>
              <a:ext uri="{FF2B5EF4-FFF2-40B4-BE49-F238E27FC236}">
                <a16:creationId xmlns:a16="http://schemas.microsoft.com/office/drawing/2014/main" id="{1AB33C4D-1902-47F8-A4E9-C71426BC8289}"/>
              </a:ext>
            </a:extLst>
          </p:cNvPr>
          <p:cNvPicPr>
            <a:picLocks noChangeAspect="1"/>
          </p:cNvPicPr>
          <p:nvPr/>
        </p:nvPicPr>
        <p:blipFill>
          <a:blip r:embed="rId3"/>
          <a:stretch>
            <a:fillRect/>
          </a:stretch>
        </p:blipFill>
        <p:spPr>
          <a:xfrm>
            <a:off x="6321854" y="2041646"/>
            <a:ext cx="5789259" cy="3313589"/>
          </a:xfrm>
          <a:prstGeom prst="rect">
            <a:avLst/>
          </a:prstGeom>
        </p:spPr>
      </p:pic>
    </p:spTree>
    <p:extLst>
      <p:ext uri="{BB962C8B-B14F-4D97-AF65-F5344CB8AC3E}">
        <p14:creationId xmlns:p14="http://schemas.microsoft.com/office/powerpoint/2010/main" val="156990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fontScale="90000"/>
          </a:bodyPr>
          <a:lstStyle/>
          <a:p>
            <a:r>
              <a:rPr lang="en-US" dirty="0"/>
              <a:t>LODGING: </a:t>
            </a:r>
            <a:r>
              <a:rPr lang="en-US" dirty="0">
                <a:solidFill>
                  <a:srgbClr val="00B050"/>
                </a:solidFill>
              </a:rPr>
              <a:t>Trav. Req. </a:t>
            </a:r>
            <a:r>
              <a:rPr lang="en-US" dirty="0"/>
              <a:t>Supp. Docs: Conference Hotels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143001"/>
            <a:ext cx="11229975" cy="5372100"/>
          </a:xfrm>
        </p:spPr>
        <p:txBody>
          <a:bodyPr>
            <a:normAutofit/>
          </a:bodyPr>
          <a:lstStyle/>
          <a:p>
            <a:r>
              <a:rPr lang="en-US" dirty="0"/>
              <a:t>No comparison quote required</a:t>
            </a:r>
          </a:p>
          <a:p>
            <a:pPr lvl="1"/>
            <a:r>
              <a:rPr lang="en-US" dirty="0"/>
              <a:t>Even if nightly rate is more than the F.A.R.</a:t>
            </a:r>
          </a:p>
          <a:p>
            <a:pPr lvl="1"/>
            <a:endParaRPr lang="en-US" dirty="0"/>
          </a:p>
          <a:p>
            <a:r>
              <a:rPr lang="en-US" dirty="0"/>
              <a:t>Supporting Docs:</a:t>
            </a:r>
          </a:p>
          <a:p>
            <a:pPr lvl="1"/>
            <a:r>
              <a:rPr lang="en-US" dirty="0"/>
              <a:t>Documentation that the preferred hotel = conference hotel</a:t>
            </a:r>
          </a:p>
          <a:p>
            <a:pPr lvl="2"/>
            <a:r>
              <a:rPr lang="en-US" dirty="0"/>
              <a:t>Usually this information is on the conference website</a:t>
            </a:r>
          </a:p>
          <a:p>
            <a:pPr lvl="1"/>
            <a:r>
              <a:rPr lang="en-US" dirty="0"/>
              <a:t>Cost</a:t>
            </a:r>
          </a:p>
          <a:p>
            <a:pPr lvl="1"/>
            <a:r>
              <a:rPr lang="en-US" dirty="0"/>
              <a:t>Dates of stay</a:t>
            </a:r>
          </a:p>
          <a:p>
            <a:pPr lvl="1"/>
            <a:r>
              <a:rPr lang="en-US" dirty="0"/>
              <a:t>Occupancy </a:t>
            </a:r>
          </a:p>
          <a:p>
            <a:pPr lvl="1"/>
            <a:endParaRPr lang="en-US" dirty="0"/>
          </a:p>
          <a:p>
            <a:pPr lvl="1"/>
            <a:r>
              <a:rPr lang="en-US" dirty="0"/>
              <a:t>For quotes taken from a conference hotel webpage::</a:t>
            </a:r>
          </a:p>
          <a:p>
            <a:pPr lvl="2"/>
            <a:r>
              <a:rPr lang="en-US" dirty="0"/>
              <a:t>If it is </a:t>
            </a:r>
            <a:r>
              <a:rPr lang="en-US" b="1" u="sng" dirty="0"/>
              <a:t>not possible </a:t>
            </a:r>
            <a:r>
              <a:rPr lang="en-US" dirty="0"/>
              <a:t>to obtain a quote displaying occupancy and exact dates, it is okay.</a:t>
            </a:r>
          </a:p>
          <a:p>
            <a:pPr lvl="1"/>
            <a:endParaRPr lang="en-US" dirty="0"/>
          </a:p>
          <a:p>
            <a:pPr lvl="1"/>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spTree>
    <p:extLst>
      <p:ext uri="{BB962C8B-B14F-4D97-AF65-F5344CB8AC3E}">
        <p14:creationId xmlns:p14="http://schemas.microsoft.com/office/powerpoint/2010/main" val="850320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38867F-F9E6-42EC-89A8-C44E4BD9D17C}"/>
              </a:ext>
            </a:extLst>
          </p:cNvPr>
          <p:cNvPicPr>
            <a:picLocks noChangeAspect="1"/>
          </p:cNvPicPr>
          <p:nvPr/>
        </p:nvPicPr>
        <p:blipFill>
          <a:blip r:embed="rId3"/>
          <a:stretch>
            <a:fillRect/>
          </a:stretch>
        </p:blipFill>
        <p:spPr>
          <a:xfrm>
            <a:off x="523833" y="500393"/>
            <a:ext cx="10645612" cy="6004857"/>
          </a:xfrm>
          <a:prstGeom prst="rect">
            <a:avLst/>
          </a:prstGeom>
          <a:ln w="12700">
            <a:solidFill>
              <a:schemeClr val="tx1"/>
            </a:solidFill>
          </a:ln>
        </p:spPr>
      </p:pic>
      <p:sp>
        <p:nvSpPr>
          <p:cNvPr id="2" name="Rectangle 1">
            <a:extLst>
              <a:ext uri="{FF2B5EF4-FFF2-40B4-BE49-F238E27FC236}">
                <a16:creationId xmlns:a16="http://schemas.microsoft.com/office/drawing/2014/main" id="{6BAE2956-0CED-45DD-9CAB-4378C458AAB8}"/>
              </a:ext>
            </a:extLst>
          </p:cNvPr>
          <p:cNvSpPr/>
          <p:nvPr/>
        </p:nvSpPr>
        <p:spPr>
          <a:xfrm>
            <a:off x="9861177" y="6093148"/>
            <a:ext cx="1532964" cy="52891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949EFC3-2AE9-4B3E-958D-99EA0A67B013}"/>
              </a:ext>
            </a:extLst>
          </p:cNvPr>
          <p:cNvSpPr/>
          <p:nvPr/>
        </p:nvSpPr>
        <p:spPr>
          <a:xfrm>
            <a:off x="8166847" y="3708536"/>
            <a:ext cx="3227294" cy="253864"/>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8425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F73B09-0CA7-4E66-9C6D-EB243EA0FE09}"/>
              </a:ext>
            </a:extLst>
          </p:cNvPr>
          <p:cNvPicPr>
            <a:picLocks noChangeAspect="1"/>
          </p:cNvPicPr>
          <p:nvPr/>
        </p:nvPicPr>
        <p:blipFill>
          <a:blip r:embed="rId2"/>
          <a:stretch>
            <a:fillRect/>
          </a:stretch>
        </p:blipFill>
        <p:spPr>
          <a:xfrm>
            <a:off x="0" y="163119"/>
            <a:ext cx="6563641" cy="3516416"/>
          </a:xfrm>
          <a:prstGeom prst="rect">
            <a:avLst/>
          </a:prstGeom>
          <a:ln w="12700">
            <a:solidFill>
              <a:schemeClr val="tx1"/>
            </a:solidFill>
          </a:ln>
        </p:spPr>
      </p:pic>
      <p:pic>
        <p:nvPicPr>
          <p:cNvPr id="7" name="Picture 6">
            <a:extLst>
              <a:ext uri="{FF2B5EF4-FFF2-40B4-BE49-F238E27FC236}">
                <a16:creationId xmlns:a16="http://schemas.microsoft.com/office/drawing/2014/main" id="{C0136D3C-340C-45BE-B303-90EDD37EF8F9}"/>
              </a:ext>
            </a:extLst>
          </p:cNvPr>
          <p:cNvPicPr>
            <a:picLocks noChangeAspect="1"/>
          </p:cNvPicPr>
          <p:nvPr/>
        </p:nvPicPr>
        <p:blipFill rotWithShape="1">
          <a:blip r:embed="rId3"/>
          <a:srcRect r="24037"/>
          <a:stretch/>
        </p:blipFill>
        <p:spPr>
          <a:xfrm>
            <a:off x="7064080" y="678427"/>
            <a:ext cx="4567254" cy="2008346"/>
          </a:xfrm>
          <a:prstGeom prst="rect">
            <a:avLst/>
          </a:prstGeom>
          <a:ln w="12700">
            <a:solidFill>
              <a:schemeClr val="tx1"/>
            </a:solidFill>
          </a:ln>
        </p:spPr>
      </p:pic>
      <p:pic>
        <p:nvPicPr>
          <p:cNvPr id="9" name="Picture 8">
            <a:extLst>
              <a:ext uri="{FF2B5EF4-FFF2-40B4-BE49-F238E27FC236}">
                <a16:creationId xmlns:a16="http://schemas.microsoft.com/office/drawing/2014/main" id="{4936CA87-2273-4EAB-992F-7A771D459F60}"/>
              </a:ext>
            </a:extLst>
          </p:cNvPr>
          <p:cNvPicPr>
            <a:picLocks noChangeAspect="1"/>
          </p:cNvPicPr>
          <p:nvPr/>
        </p:nvPicPr>
        <p:blipFill>
          <a:blip r:embed="rId4"/>
          <a:stretch>
            <a:fillRect/>
          </a:stretch>
        </p:blipFill>
        <p:spPr>
          <a:xfrm>
            <a:off x="5067693" y="3910134"/>
            <a:ext cx="6563641" cy="2686425"/>
          </a:xfrm>
          <a:prstGeom prst="rect">
            <a:avLst/>
          </a:prstGeom>
          <a:ln w="12700">
            <a:solidFill>
              <a:schemeClr val="tx1"/>
            </a:solidFill>
          </a:ln>
        </p:spPr>
      </p:pic>
      <p:sp>
        <p:nvSpPr>
          <p:cNvPr id="6" name="Rectangle 5">
            <a:extLst>
              <a:ext uri="{FF2B5EF4-FFF2-40B4-BE49-F238E27FC236}">
                <a16:creationId xmlns:a16="http://schemas.microsoft.com/office/drawing/2014/main" id="{8CE566B0-0954-443D-88F3-A22E5800ED45}"/>
              </a:ext>
            </a:extLst>
          </p:cNvPr>
          <p:cNvSpPr/>
          <p:nvPr/>
        </p:nvSpPr>
        <p:spPr>
          <a:xfrm>
            <a:off x="9646023" y="5650655"/>
            <a:ext cx="2223247" cy="24812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848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lstStyle/>
          <a:p>
            <a:r>
              <a:rPr lang="en-US" dirty="0"/>
              <a:t>LODGING: </a:t>
            </a:r>
            <a:r>
              <a:rPr lang="en-US" dirty="0">
                <a:solidFill>
                  <a:srgbClr val="0070C0"/>
                </a:solidFill>
              </a:rPr>
              <a:t>Travel Completion </a:t>
            </a:r>
            <a:r>
              <a:rPr lang="en-US" dirty="0"/>
              <a:t>Supp. Docs</a:t>
            </a:r>
          </a:p>
        </p:txBody>
      </p:sp>
      <p:sp>
        <p:nvSpPr>
          <p:cNvPr id="3" name="Content Placeholder 2">
            <a:extLst>
              <a:ext uri="{FF2B5EF4-FFF2-40B4-BE49-F238E27FC236}">
                <a16:creationId xmlns:a16="http://schemas.microsoft.com/office/drawing/2014/main" id="{A4EFA879-9BF8-4FEB-A82D-ED8EEF61F4CC}"/>
              </a:ext>
            </a:extLst>
          </p:cNvPr>
          <p:cNvSpPr>
            <a:spLocks noGrp="1"/>
          </p:cNvSpPr>
          <p:nvPr>
            <p:ph idx="1"/>
          </p:nvPr>
        </p:nvSpPr>
        <p:spPr>
          <a:xfrm>
            <a:off x="838198" y="1228725"/>
            <a:ext cx="9829801" cy="5306546"/>
          </a:xfrm>
        </p:spPr>
        <p:txBody>
          <a:bodyPr/>
          <a:lstStyle/>
          <a:p>
            <a:r>
              <a:rPr lang="en-US" dirty="0"/>
              <a:t>Itemized receipts that display:</a:t>
            </a:r>
          </a:p>
          <a:p>
            <a:pPr lvl="1"/>
            <a:r>
              <a:rPr lang="en-US" dirty="0"/>
              <a:t>Method of payment</a:t>
            </a:r>
          </a:p>
          <a:p>
            <a:pPr lvl="1"/>
            <a:r>
              <a:rPr lang="en-US" dirty="0"/>
              <a:t>Zero balance</a:t>
            </a:r>
          </a:p>
          <a:p>
            <a:pPr lvl="2"/>
            <a:r>
              <a:rPr lang="en-US" dirty="0"/>
              <a:t>Not all hotels receipts display this information.</a:t>
            </a:r>
          </a:p>
          <a:p>
            <a:pPr lvl="2"/>
            <a:r>
              <a:rPr lang="en-US" dirty="0"/>
              <a:t>A CC statement showing the hotel expense will be provided as additional substantiating the payment.</a:t>
            </a:r>
          </a:p>
          <a:p>
            <a:pPr lvl="1"/>
            <a:endParaRPr lang="en-US" dirty="0"/>
          </a:p>
          <a:p>
            <a:r>
              <a:rPr lang="en-US" dirty="0"/>
              <a:t>Lodging expense listed in eTravel will be reduced for non-allowable expenses such as:</a:t>
            </a:r>
          </a:p>
          <a:p>
            <a:pPr lvl="1"/>
            <a:r>
              <a:rPr lang="en-US" dirty="0"/>
              <a:t>Room service</a:t>
            </a:r>
          </a:p>
          <a:p>
            <a:pPr lvl="1"/>
            <a:r>
              <a:rPr lang="en-US" dirty="0"/>
              <a:t>Mini Bar</a:t>
            </a:r>
          </a:p>
          <a:p>
            <a:pPr lvl="1"/>
            <a:r>
              <a:rPr lang="en-US" dirty="0"/>
              <a:t>Early check-in fees (</a:t>
            </a:r>
            <a:r>
              <a:rPr lang="en-US" i="1" dirty="0"/>
              <a:t>Must have business justification to be reimbursed</a:t>
            </a:r>
            <a:r>
              <a:rPr lang="en-US" dirty="0"/>
              <a:t>).</a:t>
            </a:r>
          </a:p>
          <a:p>
            <a:endParaRPr lang="en-US" dirty="0"/>
          </a:p>
        </p:txBody>
      </p:sp>
    </p:spTree>
    <p:extLst>
      <p:ext uri="{BB962C8B-B14F-4D97-AF65-F5344CB8AC3E}">
        <p14:creationId xmlns:p14="http://schemas.microsoft.com/office/powerpoint/2010/main" val="3595817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Itinerary Rules: Out-of-State Travel</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962024"/>
            <a:ext cx="6712884" cy="5510493"/>
          </a:xfrm>
        </p:spPr>
        <p:txBody>
          <a:bodyPr>
            <a:normAutofit fontScale="92500" lnSpcReduction="10000"/>
          </a:bodyPr>
          <a:lstStyle/>
          <a:p>
            <a:endParaRPr lang="en-US" dirty="0"/>
          </a:p>
          <a:p>
            <a:r>
              <a:rPr lang="en-US" dirty="0"/>
              <a:t>Arrive at airport 3 hours prior to departure</a:t>
            </a:r>
          </a:p>
          <a:p>
            <a:endParaRPr lang="en-US" dirty="0"/>
          </a:p>
          <a:p>
            <a:r>
              <a:rPr lang="en-US" dirty="0"/>
              <a:t>Arrive at destination up to 24 hours before the start of events</a:t>
            </a:r>
          </a:p>
          <a:p>
            <a:endParaRPr lang="en-US" dirty="0"/>
          </a:p>
          <a:p>
            <a:r>
              <a:rPr lang="en-US" dirty="0"/>
              <a:t>Return flights home must depart no later than 12:00 </a:t>
            </a:r>
            <a:r>
              <a:rPr lang="en-US" dirty="0" err="1"/>
              <a:t>p.m</a:t>
            </a:r>
            <a:r>
              <a:rPr lang="en-US" dirty="0"/>
              <a:t>, the day after the business ends.</a:t>
            </a:r>
          </a:p>
          <a:p>
            <a:endParaRPr lang="en-US" dirty="0"/>
          </a:p>
          <a:p>
            <a:r>
              <a:rPr lang="en-US" dirty="0"/>
              <a:t>BUSINESS ONLY TRAVEL: </a:t>
            </a:r>
          </a:p>
          <a:p>
            <a:pPr lvl="1"/>
            <a:r>
              <a:rPr lang="en-US" dirty="0"/>
              <a:t>Two quotes required:</a:t>
            </a:r>
          </a:p>
          <a:p>
            <a:pPr lvl="2"/>
            <a:r>
              <a:rPr lang="en-US" dirty="0"/>
              <a:t>Preferred flight</a:t>
            </a:r>
          </a:p>
          <a:p>
            <a:pPr lvl="2"/>
            <a:r>
              <a:rPr lang="en-US" dirty="0"/>
              <a:t>Cost comparison flight (more expensive)</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7" name="Picture 6">
            <a:extLst>
              <a:ext uri="{FF2B5EF4-FFF2-40B4-BE49-F238E27FC236}">
                <a16:creationId xmlns:a16="http://schemas.microsoft.com/office/drawing/2014/main" id="{DE8BACA0-3D45-4D11-B6F4-2A4F129212F7}"/>
              </a:ext>
            </a:extLst>
          </p:cNvPr>
          <p:cNvPicPr>
            <a:picLocks noChangeAspect="1"/>
          </p:cNvPicPr>
          <p:nvPr/>
        </p:nvPicPr>
        <p:blipFill>
          <a:blip r:embed="rId3"/>
          <a:stretch>
            <a:fillRect/>
          </a:stretch>
        </p:blipFill>
        <p:spPr>
          <a:xfrm>
            <a:off x="6891488" y="2312894"/>
            <a:ext cx="5221767" cy="2590800"/>
          </a:xfrm>
          <a:prstGeom prst="rect">
            <a:avLst/>
          </a:prstGeom>
        </p:spPr>
      </p:pic>
    </p:spTree>
    <p:extLst>
      <p:ext uri="{BB962C8B-B14F-4D97-AF65-F5344CB8AC3E}">
        <p14:creationId xmlns:p14="http://schemas.microsoft.com/office/powerpoint/2010/main" val="1598155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Itinerary Rules: Intra-State Travel</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962024"/>
            <a:ext cx="6470838" cy="5510493"/>
          </a:xfrm>
        </p:spPr>
        <p:txBody>
          <a:bodyPr>
            <a:normAutofit fontScale="92500" lnSpcReduction="10000"/>
          </a:bodyPr>
          <a:lstStyle/>
          <a:p>
            <a:endParaRPr lang="en-US" dirty="0"/>
          </a:p>
          <a:p>
            <a:r>
              <a:rPr lang="en-US" dirty="0"/>
              <a:t>Arrive at airport 90 minutes prior to departure</a:t>
            </a:r>
          </a:p>
          <a:p>
            <a:endParaRPr lang="en-US" dirty="0"/>
          </a:p>
          <a:p>
            <a:r>
              <a:rPr lang="en-US" dirty="0"/>
              <a:t>Arrive at destination on the first day of business, not before.</a:t>
            </a:r>
          </a:p>
          <a:p>
            <a:endParaRPr lang="en-US" dirty="0"/>
          </a:p>
          <a:p>
            <a:r>
              <a:rPr lang="en-US" dirty="0"/>
              <a:t>Return flights home must depart the same day business ends</a:t>
            </a:r>
          </a:p>
          <a:p>
            <a:pPr lvl="1"/>
            <a:r>
              <a:rPr lang="en-US" dirty="0"/>
              <a:t>Exceptions made on a case-by-case basis for events that end in the evening</a:t>
            </a:r>
          </a:p>
          <a:p>
            <a:pPr lvl="1"/>
            <a:endParaRPr lang="en-US" dirty="0"/>
          </a:p>
          <a:p>
            <a:r>
              <a:rPr lang="en-US" dirty="0"/>
              <a:t>BUSINESS ONLY TRAVEL:</a:t>
            </a:r>
          </a:p>
          <a:p>
            <a:pPr lvl="1"/>
            <a:r>
              <a:rPr lang="en-US" dirty="0"/>
              <a:t>Only ONE quote required.</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4CA2E48B-E696-4299-9592-75215D99E013}"/>
              </a:ext>
            </a:extLst>
          </p:cNvPr>
          <p:cNvPicPr>
            <a:picLocks noChangeAspect="1"/>
          </p:cNvPicPr>
          <p:nvPr/>
        </p:nvPicPr>
        <p:blipFill>
          <a:blip r:embed="rId3"/>
          <a:stretch>
            <a:fillRect/>
          </a:stretch>
        </p:blipFill>
        <p:spPr>
          <a:xfrm>
            <a:off x="7126092" y="1335688"/>
            <a:ext cx="4143953" cy="4763165"/>
          </a:xfrm>
          <a:prstGeom prst="rect">
            <a:avLst/>
          </a:prstGeom>
        </p:spPr>
      </p:pic>
    </p:spTree>
    <p:extLst>
      <p:ext uri="{BB962C8B-B14F-4D97-AF65-F5344CB8AC3E}">
        <p14:creationId xmlns:p14="http://schemas.microsoft.com/office/powerpoint/2010/main" val="1921163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143001"/>
            <a:ext cx="6124576" cy="5372100"/>
          </a:xfrm>
        </p:spPr>
        <p:txBody>
          <a:bodyPr>
            <a:normAutofit/>
          </a:bodyPr>
          <a:lstStyle/>
          <a:p>
            <a:r>
              <a:rPr lang="en-US" dirty="0"/>
              <a:t>Valid quotes include:</a:t>
            </a:r>
          </a:p>
          <a:p>
            <a:pPr lvl="1"/>
            <a:r>
              <a:rPr lang="en-US" dirty="0"/>
              <a:t>Cost</a:t>
            </a:r>
          </a:p>
          <a:p>
            <a:pPr lvl="1"/>
            <a:r>
              <a:rPr lang="en-US" dirty="0"/>
              <a:t>Flight itinerary, including layovers</a:t>
            </a:r>
          </a:p>
          <a:p>
            <a:pPr lvl="1"/>
            <a:r>
              <a:rPr lang="en-US" dirty="0"/>
              <a:t>Fare Class </a:t>
            </a:r>
          </a:p>
          <a:p>
            <a:pPr lvl="2"/>
            <a:r>
              <a:rPr lang="en-US" dirty="0"/>
              <a:t>Non-refundable only!</a:t>
            </a:r>
          </a:p>
          <a:p>
            <a:pPr lvl="2"/>
            <a:r>
              <a:rPr lang="en-US" dirty="0"/>
              <a:t>Economy, Main, Standard, etc.</a:t>
            </a:r>
          </a:p>
          <a:p>
            <a:pPr lvl="2"/>
            <a:r>
              <a:rPr lang="en-US" dirty="0"/>
              <a:t>Southwest: Basic (</a:t>
            </a:r>
            <a:r>
              <a:rPr lang="en-US" sz="1600" dirty="0"/>
              <a:t>will probably change in 2026</a:t>
            </a:r>
            <a:r>
              <a:rPr lang="en-US" dirty="0"/>
              <a:t>)</a:t>
            </a:r>
          </a:p>
          <a:p>
            <a:pPr lvl="2"/>
            <a:r>
              <a:rPr lang="en-US" dirty="0"/>
              <a:t>Doctor’s note is required to select a higher fare class for a medical need.</a:t>
            </a:r>
          </a:p>
          <a:p>
            <a:pPr lvl="2"/>
            <a:endParaRPr lang="en-US" dirty="0"/>
          </a:p>
          <a:p>
            <a:r>
              <a:rPr lang="en-US" dirty="0"/>
              <a:t>Note: </a:t>
            </a:r>
            <a:r>
              <a:rPr lang="en-US" dirty="0" err="1"/>
              <a:t>Pcards</a:t>
            </a:r>
            <a:r>
              <a:rPr lang="en-US" dirty="0"/>
              <a:t> may not be used to pay for airfare that includes personal time.</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65C1032A-D369-4F8B-9DA5-2E46D16977A7}"/>
              </a:ext>
            </a:extLst>
          </p:cNvPr>
          <p:cNvPicPr>
            <a:picLocks noChangeAspect="1"/>
          </p:cNvPicPr>
          <p:nvPr/>
        </p:nvPicPr>
        <p:blipFill>
          <a:blip r:embed="rId3"/>
          <a:stretch>
            <a:fillRect/>
          </a:stretch>
        </p:blipFill>
        <p:spPr>
          <a:xfrm>
            <a:off x="6841363" y="881063"/>
            <a:ext cx="5350637" cy="5895975"/>
          </a:xfrm>
          <a:prstGeom prst="rect">
            <a:avLst/>
          </a:prstGeom>
        </p:spPr>
      </p:pic>
    </p:spTree>
    <p:extLst>
      <p:ext uri="{BB962C8B-B14F-4D97-AF65-F5344CB8AC3E}">
        <p14:creationId xmlns:p14="http://schemas.microsoft.com/office/powerpoint/2010/main" val="2567735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51428" y="1143000"/>
            <a:ext cx="4653653" cy="5511799"/>
          </a:xfrm>
        </p:spPr>
        <p:txBody>
          <a:bodyPr>
            <a:normAutofit lnSpcReduction="10000"/>
          </a:bodyPr>
          <a:lstStyle/>
          <a:p>
            <a:r>
              <a:rPr lang="en-US" dirty="0"/>
              <a:t>When all the required information is not visible in one print out / screenshot, steps will be taken to ensure all required information is provided.</a:t>
            </a:r>
          </a:p>
          <a:p>
            <a:endParaRPr lang="en-US" dirty="0"/>
          </a:p>
          <a:p>
            <a:r>
              <a:rPr lang="en-US" dirty="0"/>
              <a:t>May result in quote being several pages long, with multiple screenshots.</a:t>
            </a:r>
          </a:p>
          <a:p>
            <a:endParaRPr lang="en-US" dirty="0"/>
          </a:p>
          <a:p>
            <a:r>
              <a:rPr lang="en-US" dirty="0"/>
              <a:t>Sample quote: 2 pages long.</a:t>
            </a:r>
          </a:p>
          <a:p>
            <a:pPr lvl="1"/>
            <a:r>
              <a:rPr lang="en-US" dirty="0">
                <a:highlight>
                  <a:srgbClr val="FFFF00"/>
                </a:highlight>
              </a:rPr>
              <a:t>Page 1 of 2 displays cost and fare class.</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1CA6B457-943C-47F7-86D7-1543A912AAFF}"/>
              </a:ext>
            </a:extLst>
          </p:cNvPr>
          <p:cNvPicPr/>
          <p:nvPr/>
        </p:nvPicPr>
        <p:blipFill>
          <a:blip r:embed="rId3"/>
          <a:stretch>
            <a:fillRect/>
          </a:stretch>
        </p:blipFill>
        <p:spPr>
          <a:xfrm>
            <a:off x="5055643" y="1480576"/>
            <a:ext cx="6984929" cy="5251918"/>
          </a:xfrm>
          <a:prstGeom prst="rect">
            <a:avLst/>
          </a:prstGeom>
          <a:ln w="12700">
            <a:solidFill>
              <a:schemeClr val="tx1"/>
            </a:solidFill>
          </a:ln>
        </p:spPr>
      </p:pic>
    </p:spTree>
    <p:extLst>
      <p:ext uri="{BB962C8B-B14F-4D97-AF65-F5344CB8AC3E}">
        <p14:creationId xmlns:p14="http://schemas.microsoft.com/office/powerpoint/2010/main" val="3116290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4" y="1143001"/>
            <a:ext cx="5030881" cy="5372100"/>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Sample quote: 2 pages long.</a:t>
            </a:r>
          </a:p>
          <a:p>
            <a:pPr lvl="1"/>
            <a:r>
              <a:rPr lang="en-US" dirty="0">
                <a:highlight>
                  <a:srgbClr val="FFFF00"/>
                </a:highlight>
              </a:rPr>
              <a:t>Page 2 of 2 displays itinerary.</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A4D5DC58-CDA1-4441-B122-6E8E113144A5}"/>
              </a:ext>
            </a:extLst>
          </p:cNvPr>
          <p:cNvPicPr/>
          <p:nvPr/>
        </p:nvPicPr>
        <p:blipFill>
          <a:blip r:embed="rId3"/>
          <a:stretch>
            <a:fillRect/>
          </a:stretch>
        </p:blipFill>
        <p:spPr>
          <a:xfrm>
            <a:off x="6228715" y="882034"/>
            <a:ext cx="5782310" cy="5894033"/>
          </a:xfrm>
          <a:prstGeom prst="rect">
            <a:avLst/>
          </a:prstGeom>
          <a:ln w="12700">
            <a:solidFill>
              <a:schemeClr val="tx1"/>
            </a:solidFill>
          </a:ln>
        </p:spPr>
      </p:pic>
    </p:spTree>
    <p:extLst>
      <p:ext uri="{BB962C8B-B14F-4D97-AF65-F5344CB8AC3E}">
        <p14:creationId xmlns:p14="http://schemas.microsoft.com/office/powerpoint/2010/main" val="4179236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5" y="1143000"/>
            <a:ext cx="5523940" cy="5511799"/>
          </a:xfrm>
        </p:spPr>
        <p:txBody>
          <a:bodyPr>
            <a:normAutofit fontScale="92500" lnSpcReduction="10000"/>
          </a:bodyPr>
          <a:lstStyle/>
          <a:p>
            <a:r>
              <a:rPr lang="en-US" dirty="0"/>
              <a:t>United Air currently requires a minimum of 3 different print outs, or screenshots.</a:t>
            </a:r>
          </a:p>
          <a:p>
            <a:endParaRPr lang="en-US" dirty="0"/>
          </a:p>
          <a:p>
            <a:pPr lvl="1"/>
            <a:r>
              <a:rPr lang="en-US" dirty="0"/>
              <a:t>Itinerary &amp; Cost</a:t>
            </a:r>
          </a:p>
          <a:p>
            <a:pPr lvl="1"/>
            <a:endParaRPr lang="en-US" dirty="0"/>
          </a:p>
          <a:p>
            <a:pPr lvl="1"/>
            <a:r>
              <a:rPr lang="en-US" dirty="0"/>
              <a:t>Departure Flight: Fare class</a:t>
            </a:r>
          </a:p>
          <a:p>
            <a:pPr lvl="1"/>
            <a:endParaRPr lang="en-US" dirty="0"/>
          </a:p>
          <a:p>
            <a:pPr lvl="1"/>
            <a:r>
              <a:rPr lang="en-US" dirty="0"/>
              <a:t>Return Flight: Fare class</a:t>
            </a:r>
          </a:p>
          <a:p>
            <a:endParaRPr lang="en-US" dirty="0"/>
          </a:p>
          <a:p>
            <a:endParaRPr lang="en-US" dirty="0"/>
          </a:p>
          <a:p>
            <a:r>
              <a:rPr lang="en-US" dirty="0"/>
              <a:t>The information on fare class does not display on the same page of the itinerary.</a:t>
            </a:r>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C75BD4D1-5380-483E-B69D-E2786526B3D1}"/>
              </a:ext>
            </a:extLst>
          </p:cNvPr>
          <p:cNvPicPr/>
          <p:nvPr/>
        </p:nvPicPr>
        <p:blipFill>
          <a:blip r:embed="rId3"/>
          <a:stretch>
            <a:fillRect/>
          </a:stretch>
        </p:blipFill>
        <p:spPr>
          <a:xfrm>
            <a:off x="6521823" y="903662"/>
            <a:ext cx="4944035" cy="5751138"/>
          </a:xfrm>
          <a:prstGeom prst="rect">
            <a:avLst/>
          </a:prstGeom>
          <a:ln w="12700">
            <a:solidFill>
              <a:schemeClr val="tx1"/>
            </a:solidFill>
          </a:ln>
        </p:spPr>
      </p:pic>
    </p:spTree>
    <p:extLst>
      <p:ext uri="{BB962C8B-B14F-4D97-AF65-F5344CB8AC3E}">
        <p14:creationId xmlns:p14="http://schemas.microsoft.com/office/powerpoint/2010/main" val="2366040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9C19-3B06-4936-A7E9-2CB99086853F}"/>
              </a:ext>
            </a:extLst>
          </p:cNvPr>
          <p:cNvSpPr>
            <a:spLocks noGrp="1"/>
          </p:cNvSpPr>
          <p:nvPr>
            <p:ph type="title"/>
          </p:nvPr>
        </p:nvSpPr>
        <p:spPr>
          <a:xfrm>
            <a:off x="149942" y="99655"/>
            <a:ext cx="11739716" cy="716424"/>
          </a:xfrm>
        </p:spPr>
        <p:txBody>
          <a:bodyPr/>
          <a:lstStyle/>
          <a:p>
            <a:r>
              <a:rPr lang="en-US" dirty="0"/>
              <a:t>I PLAN TO TRAVEL.  WHAT SHOULD I DO FIRST?</a:t>
            </a:r>
          </a:p>
        </p:txBody>
      </p:sp>
      <p:sp>
        <p:nvSpPr>
          <p:cNvPr id="3" name="Content Placeholder 2">
            <a:extLst>
              <a:ext uri="{FF2B5EF4-FFF2-40B4-BE49-F238E27FC236}">
                <a16:creationId xmlns:a16="http://schemas.microsoft.com/office/drawing/2014/main" id="{849BD2A7-9C95-4A46-919E-192EE48EED15}"/>
              </a:ext>
            </a:extLst>
          </p:cNvPr>
          <p:cNvSpPr>
            <a:spLocks noGrp="1"/>
          </p:cNvSpPr>
          <p:nvPr>
            <p:ph idx="1"/>
          </p:nvPr>
        </p:nvSpPr>
        <p:spPr>
          <a:xfrm>
            <a:off x="149941" y="921058"/>
            <a:ext cx="8728587" cy="1074890"/>
          </a:xfrm>
        </p:spPr>
        <p:txBody>
          <a:bodyPr/>
          <a:lstStyle/>
          <a:p>
            <a:pPr marL="0" indent="0">
              <a:buNone/>
            </a:pPr>
            <a:r>
              <a:rPr lang="en-US" dirty="0"/>
              <a:t>1.  COMPLETE THE KUALI BUILD PRE TRAVEL APPROVAL</a:t>
            </a:r>
          </a:p>
        </p:txBody>
      </p:sp>
      <p:sp>
        <p:nvSpPr>
          <p:cNvPr id="5" name="Content Placeholder 2">
            <a:extLst>
              <a:ext uri="{FF2B5EF4-FFF2-40B4-BE49-F238E27FC236}">
                <a16:creationId xmlns:a16="http://schemas.microsoft.com/office/drawing/2014/main" id="{A17A459B-ACB2-46FE-A9FC-96247BEFC28F}"/>
              </a:ext>
            </a:extLst>
          </p:cNvPr>
          <p:cNvSpPr txBox="1">
            <a:spLocks/>
          </p:cNvSpPr>
          <p:nvPr/>
        </p:nvSpPr>
        <p:spPr>
          <a:xfrm>
            <a:off x="641555" y="1573161"/>
            <a:ext cx="4871739" cy="477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C. Pre-approval is only approval to travel…</a:t>
            </a: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NOT</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 approval to make travel related purchases.  </a:t>
            </a:r>
          </a:p>
          <a:p>
            <a:pPr marL="0" indent="0">
              <a:buNone/>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Travelers who make purchases prior to having their travel approved by the Account Supervisor and Fiscal Administrator (F.A.) run the risk of not being reimbursed for their expense.</a:t>
            </a: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dirty="0"/>
          </a:p>
        </p:txBody>
      </p:sp>
      <p:pic>
        <p:nvPicPr>
          <p:cNvPr id="8" name="Picture 7">
            <a:extLst>
              <a:ext uri="{FF2B5EF4-FFF2-40B4-BE49-F238E27FC236}">
                <a16:creationId xmlns:a16="http://schemas.microsoft.com/office/drawing/2014/main" id="{EC1D33D9-D754-4B3A-96A5-9DAA9D9D1F82}"/>
              </a:ext>
            </a:extLst>
          </p:cNvPr>
          <p:cNvPicPr>
            <a:picLocks noChangeAspect="1"/>
          </p:cNvPicPr>
          <p:nvPr/>
        </p:nvPicPr>
        <p:blipFill>
          <a:blip r:embed="rId3"/>
          <a:stretch>
            <a:fillRect/>
          </a:stretch>
        </p:blipFill>
        <p:spPr>
          <a:xfrm>
            <a:off x="6436187" y="1573161"/>
            <a:ext cx="5299038" cy="5034086"/>
          </a:xfrm>
          <a:prstGeom prst="rect">
            <a:avLst/>
          </a:prstGeom>
        </p:spPr>
      </p:pic>
    </p:spTree>
    <p:extLst>
      <p:ext uri="{BB962C8B-B14F-4D97-AF65-F5344CB8AC3E}">
        <p14:creationId xmlns:p14="http://schemas.microsoft.com/office/powerpoint/2010/main" val="2299149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3094504" cy="5372100"/>
          </a:xfrm>
        </p:spPr>
        <p:txBody>
          <a:bodyPr>
            <a:normAutofit lnSpcReduction="10000"/>
          </a:bodyPr>
          <a:lstStyle/>
          <a:p>
            <a:r>
              <a:rPr lang="en-US" dirty="0"/>
              <a:t>United Air currently requires a minimum of 3 different print outs, or screenshots.</a:t>
            </a:r>
          </a:p>
          <a:p>
            <a:endParaRPr lang="en-US" dirty="0"/>
          </a:p>
          <a:p>
            <a:pPr lvl="1"/>
            <a:r>
              <a:rPr lang="en-US" dirty="0"/>
              <a:t>Itinerary</a:t>
            </a:r>
          </a:p>
          <a:p>
            <a:pPr lvl="1"/>
            <a:endParaRPr lang="en-US" dirty="0"/>
          </a:p>
          <a:p>
            <a:pPr lvl="1"/>
            <a:r>
              <a:rPr lang="en-US" dirty="0"/>
              <a:t>Departure Flight: Fare class</a:t>
            </a:r>
          </a:p>
          <a:p>
            <a:pPr lvl="1"/>
            <a:endParaRPr lang="en-US" dirty="0"/>
          </a:p>
          <a:p>
            <a:pPr lvl="1"/>
            <a:r>
              <a:rPr lang="en-US" dirty="0"/>
              <a:t>Return Flight: Fare class</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E229B615-17F9-4A88-A922-84A359A533BE}"/>
              </a:ext>
            </a:extLst>
          </p:cNvPr>
          <p:cNvPicPr/>
          <p:nvPr/>
        </p:nvPicPr>
        <p:blipFill>
          <a:blip r:embed="rId3"/>
          <a:stretch>
            <a:fillRect/>
          </a:stretch>
        </p:blipFill>
        <p:spPr>
          <a:xfrm>
            <a:off x="3478303" y="1077292"/>
            <a:ext cx="4472787" cy="5051557"/>
          </a:xfrm>
          <a:prstGeom prst="rect">
            <a:avLst/>
          </a:prstGeom>
          <a:ln w="12700">
            <a:solidFill>
              <a:schemeClr val="tx1"/>
            </a:solidFill>
          </a:ln>
        </p:spPr>
      </p:pic>
      <p:pic>
        <p:nvPicPr>
          <p:cNvPr id="7" name="Picture 6">
            <a:extLst>
              <a:ext uri="{FF2B5EF4-FFF2-40B4-BE49-F238E27FC236}">
                <a16:creationId xmlns:a16="http://schemas.microsoft.com/office/drawing/2014/main" id="{F006FC91-E28B-4A4C-92E2-6313B0E77D06}"/>
              </a:ext>
            </a:extLst>
          </p:cNvPr>
          <p:cNvPicPr/>
          <p:nvPr/>
        </p:nvPicPr>
        <p:blipFill>
          <a:blip r:embed="rId4"/>
          <a:stretch>
            <a:fillRect/>
          </a:stretch>
        </p:blipFill>
        <p:spPr>
          <a:xfrm>
            <a:off x="8082075" y="1077292"/>
            <a:ext cx="4009636" cy="5051557"/>
          </a:xfrm>
          <a:prstGeom prst="rect">
            <a:avLst/>
          </a:prstGeom>
          <a:ln w="12700">
            <a:solidFill>
              <a:schemeClr val="tx1"/>
            </a:solidFill>
          </a:ln>
        </p:spPr>
      </p:pic>
    </p:spTree>
    <p:extLst>
      <p:ext uri="{BB962C8B-B14F-4D97-AF65-F5344CB8AC3E}">
        <p14:creationId xmlns:p14="http://schemas.microsoft.com/office/powerpoint/2010/main" val="3614759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1143001"/>
            <a:ext cx="5368177" cy="5372100"/>
          </a:xfrm>
        </p:spPr>
        <p:txBody>
          <a:bodyPr>
            <a:normAutofit/>
          </a:bodyPr>
          <a:lstStyle/>
          <a:p>
            <a:pPr marL="0" indent="0">
              <a:buNone/>
            </a:pPr>
            <a:endParaRPr lang="en-US" dirty="0"/>
          </a:p>
          <a:p>
            <a:r>
              <a:rPr lang="en-US" dirty="0"/>
              <a:t>Unless the traveler’s preferred flight is with United Air, it is not recommended to pull a comparison quote from United, since it involves extra steps.</a:t>
            </a:r>
          </a:p>
          <a:p>
            <a:endParaRPr lang="en-US" dirty="0"/>
          </a:p>
          <a:p>
            <a:r>
              <a:rPr lang="en-US" dirty="0"/>
              <a:t>If required information is missing, you will have to go back and pull the information anyway.</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BC3F2CEB-B829-46BE-B80C-28129B2D86DA}"/>
              </a:ext>
            </a:extLst>
          </p:cNvPr>
          <p:cNvPicPr>
            <a:picLocks noChangeAspect="1"/>
          </p:cNvPicPr>
          <p:nvPr/>
        </p:nvPicPr>
        <p:blipFill>
          <a:blip r:embed="rId3"/>
          <a:stretch>
            <a:fillRect/>
          </a:stretch>
        </p:blipFill>
        <p:spPr>
          <a:xfrm>
            <a:off x="5649025" y="1264546"/>
            <a:ext cx="6039693" cy="4544059"/>
          </a:xfrm>
          <a:prstGeom prst="rect">
            <a:avLst/>
          </a:prstGeom>
        </p:spPr>
      </p:pic>
    </p:spTree>
    <p:extLst>
      <p:ext uri="{BB962C8B-B14F-4D97-AF65-F5344CB8AC3E}">
        <p14:creationId xmlns:p14="http://schemas.microsoft.com/office/powerpoint/2010/main" val="41747899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02235"/>
          </a:xfrm>
        </p:spPr>
        <p:txBody>
          <a:bodyPr/>
          <a:lstStyle/>
          <a:p>
            <a:r>
              <a:rPr lang="en-US" dirty="0"/>
              <a:t>WHAT’S </a:t>
            </a:r>
            <a:r>
              <a:rPr lang="en-US" dirty="0">
                <a:solidFill>
                  <a:srgbClr val="FF0000"/>
                </a:solidFill>
              </a:rPr>
              <a:t>WRONG</a:t>
            </a:r>
            <a:r>
              <a:rPr lang="en-US"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C69E61D-5712-426C-880A-BC39584D1954}"/>
              </a:ext>
            </a:extLst>
          </p:cNvPr>
          <p:cNvPicPr>
            <a:picLocks noChangeAspect="1"/>
          </p:cNvPicPr>
          <p:nvPr/>
        </p:nvPicPr>
        <p:blipFill rotWithShape="1">
          <a:blip r:embed="rId3"/>
          <a:srcRect b="9886"/>
          <a:stretch/>
        </p:blipFill>
        <p:spPr>
          <a:xfrm>
            <a:off x="4093687" y="983130"/>
            <a:ext cx="7990738" cy="5794188"/>
          </a:xfrm>
          <a:prstGeom prst="rect">
            <a:avLst/>
          </a:prstGeom>
        </p:spPr>
      </p:pic>
    </p:spTree>
    <p:extLst>
      <p:ext uri="{BB962C8B-B14F-4D97-AF65-F5344CB8AC3E}">
        <p14:creationId xmlns:p14="http://schemas.microsoft.com/office/powerpoint/2010/main" val="3589594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8BB11A1-4BF8-438F-B2C6-80CCB8618B2B}"/>
              </a:ext>
            </a:extLst>
          </p:cNvPr>
          <p:cNvPicPr>
            <a:picLocks noChangeAspect="1"/>
          </p:cNvPicPr>
          <p:nvPr/>
        </p:nvPicPr>
        <p:blipFill rotWithShape="1">
          <a:blip r:embed="rId3"/>
          <a:srcRect b="953"/>
          <a:stretch/>
        </p:blipFill>
        <p:spPr>
          <a:xfrm>
            <a:off x="5409686" y="0"/>
            <a:ext cx="6697664" cy="6792686"/>
          </a:xfrm>
          <a:prstGeom prst="rect">
            <a:avLst/>
          </a:prstGeom>
        </p:spPr>
      </p:pic>
      <p:sp>
        <p:nvSpPr>
          <p:cNvPr id="9" name="Content Placeholder 3">
            <a:extLst>
              <a:ext uri="{FF2B5EF4-FFF2-40B4-BE49-F238E27FC236}">
                <a16:creationId xmlns:a16="http://schemas.microsoft.com/office/drawing/2014/main" id="{73A2393D-41F6-448B-BF1D-13460EBFEA4B}"/>
              </a:ext>
            </a:extLst>
          </p:cNvPr>
          <p:cNvSpPr>
            <a:spLocks noGrp="1"/>
          </p:cNvSpPr>
          <p:nvPr>
            <p:ph idx="1"/>
          </p:nvPr>
        </p:nvSpPr>
        <p:spPr>
          <a:xfrm>
            <a:off x="428626" y="1143001"/>
            <a:ext cx="4326254" cy="5372100"/>
          </a:xfrm>
        </p:spPr>
        <p:txBody>
          <a:bodyPr>
            <a:normAutofit/>
          </a:bodyPr>
          <a:lstStyle/>
          <a:p>
            <a:endParaRPr lang="en-US" dirty="0"/>
          </a:p>
          <a:p>
            <a:r>
              <a:rPr lang="en-US" dirty="0"/>
              <a:t>Quote was missing fare class info.</a:t>
            </a:r>
          </a:p>
          <a:p>
            <a:endParaRPr lang="en-US" dirty="0"/>
          </a:p>
          <a:p>
            <a:r>
              <a:rPr lang="en-US" dirty="0"/>
              <a:t>What is STILL wrong?</a:t>
            </a:r>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spTree>
    <p:extLst>
      <p:ext uri="{BB962C8B-B14F-4D97-AF65-F5344CB8AC3E}">
        <p14:creationId xmlns:p14="http://schemas.microsoft.com/office/powerpoint/2010/main" val="746348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8BB11A1-4BF8-438F-B2C6-80CCB8618B2B}"/>
              </a:ext>
            </a:extLst>
          </p:cNvPr>
          <p:cNvPicPr>
            <a:picLocks noChangeAspect="1"/>
          </p:cNvPicPr>
          <p:nvPr/>
        </p:nvPicPr>
        <p:blipFill rotWithShape="1">
          <a:blip r:embed="rId3"/>
          <a:srcRect b="953"/>
          <a:stretch/>
        </p:blipFill>
        <p:spPr>
          <a:xfrm>
            <a:off x="5409686" y="0"/>
            <a:ext cx="6697664" cy="6792686"/>
          </a:xfrm>
          <a:prstGeom prst="rect">
            <a:avLst/>
          </a:prstGeom>
        </p:spPr>
      </p:pic>
      <p:sp>
        <p:nvSpPr>
          <p:cNvPr id="9" name="Content Placeholder 3">
            <a:extLst>
              <a:ext uri="{FF2B5EF4-FFF2-40B4-BE49-F238E27FC236}">
                <a16:creationId xmlns:a16="http://schemas.microsoft.com/office/drawing/2014/main" id="{73A2393D-41F6-448B-BF1D-13460EBFEA4B}"/>
              </a:ext>
            </a:extLst>
          </p:cNvPr>
          <p:cNvSpPr>
            <a:spLocks noGrp="1"/>
          </p:cNvSpPr>
          <p:nvPr>
            <p:ph idx="1"/>
          </p:nvPr>
        </p:nvSpPr>
        <p:spPr>
          <a:xfrm>
            <a:off x="428626" y="1143001"/>
            <a:ext cx="4326254" cy="5372100"/>
          </a:xfrm>
        </p:spPr>
        <p:txBody>
          <a:bodyPr>
            <a:normAutofit/>
          </a:bodyPr>
          <a:lstStyle/>
          <a:p>
            <a:endParaRPr lang="en-US" dirty="0"/>
          </a:p>
          <a:p>
            <a:r>
              <a:rPr lang="en-US" dirty="0"/>
              <a:t>Refundable rates are not allowable.</a:t>
            </a:r>
          </a:p>
          <a:p>
            <a:pPr lvl="2"/>
            <a:endParaRPr lang="en-US" dirty="0"/>
          </a:p>
          <a:p>
            <a:pPr lvl="1"/>
            <a:endParaRPr lang="en-US" dirty="0"/>
          </a:p>
          <a:p>
            <a:pPr lvl="1"/>
            <a:endParaRPr lang="en-US" dirty="0"/>
          </a:p>
          <a:p>
            <a:pPr lvl="2"/>
            <a:endParaRPr lang="en-US" dirty="0"/>
          </a:p>
          <a:p>
            <a:pPr marL="914400" lvl="2" indent="0">
              <a:buNone/>
            </a:pPr>
            <a:endParaRPr lang="en-US" dirty="0"/>
          </a:p>
        </p:txBody>
      </p:sp>
      <p:sp>
        <p:nvSpPr>
          <p:cNvPr id="6" name="Rectangle: Rounded Corners 5">
            <a:extLst>
              <a:ext uri="{FF2B5EF4-FFF2-40B4-BE49-F238E27FC236}">
                <a16:creationId xmlns:a16="http://schemas.microsoft.com/office/drawing/2014/main" id="{E2C311CD-A59A-4BB8-B15D-6AAAE70C6650}"/>
              </a:ext>
            </a:extLst>
          </p:cNvPr>
          <p:cNvSpPr/>
          <p:nvPr/>
        </p:nvSpPr>
        <p:spPr>
          <a:xfrm>
            <a:off x="8247017" y="3622767"/>
            <a:ext cx="1680756" cy="48768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2930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AIR: </a:t>
            </a:r>
            <a:r>
              <a:rPr lang="en-US" dirty="0">
                <a:solidFill>
                  <a:srgbClr val="0070C0"/>
                </a:solidFill>
              </a:rPr>
              <a:t>Travel Completion </a:t>
            </a:r>
            <a:r>
              <a:rPr lang="en-US" dirty="0"/>
              <a:t>Supp. Docs</a:t>
            </a:r>
          </a:p>
        </p:txBody>
      </p:sp>
      <p:sp>
        <p:nvSpPr>
          <p:cNvPr id="5" name="Content Placeholder 4">
            <a:extLst>
              <a:ext uri="{FF2B5EF4-FFF2-40B4-BE49-F238E27FC236}">
                <a16:creationId xmlns:a16="http://schemas.microsoft.com/office/drawing/2014/main" id="{593B4213-A02E-4329-B429-EF7D485CEBF9}"/>
              </a:ext>
            </a:extLst>
          </p:cNvPr>
          <p:cNvSpPr>
            <a:spLocks noGrp="1"/>
          </p:cNvSpPr>
          <p:nvPr>
            <p:ph idx="1"/>
          </p:nvPr>
        </p:nvSpPr>
        <p:spPr>
          <a:xfrm>
            <a:off x="838200" y="1237129"/>
            <a:ext cx="10515600" cy="4939834"/>
          </a:xfrm>
        </p:spPr>
        <p:txBody>
          <a:bodyPr/>
          <a:lstStyle/>
          <a:p>
            <a:r>
              <a:rPr lang="en-US" dirty="0"/>
              <a:t>Valid receipts display:</a:t>
            </a:r>
          </a:p>
          <a:p>
            <a:endParaRPr lang="en-US" dirty="0"/>
          </a:p>
          <a:p>
            <a:pPr lvl="1"/>
            <a:r>
              <a:rPr lang="en-US" dirty="0"/>
              <a:t>Flight itinerary, including layovers</a:t>
            </a:r>
          </a:p>
          <a:p>
            <a:pPr lvl="1"/>
            <a:r>
              <a:rPr lang="en-US" dirty="0"/>
              <a:t>Seat fare class</a:t>
            </a:r>
          </a:p>
          <a:p>
            <a:pPr lvl="1"/>
            <a:r>
              <a:rPr lang="en-US" dirty="0"/>
              <a:t>Expense</a:t>
            </a:r>
          </a:p>
          <a:p>
            <a:pPr lvl="1"/>
            <a:r>
              <a:rPr lang="en-US" dirty="0"/>
              <a:t>Method of payment</a:t>
            </a:r>
          </a:p>
        </p:txBody>
      </p:sp>
    </p:spTree>
    <p:extLst>
      <p:ext uri="{BB962C8B-B14F-4D97-AF65-F5344CB8AC3E}">
        <p14:creationId xmlns:p14="http://schemas.microsoft.com/office/powerpoint/2010/main" val="39644509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Third Party Websites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564776"/>
            <a:ext cx="5753660" cy="5943600"/>
          </a:xfrm>
        </p:spPr>
        <p:txBody>
          <a:bodyPr>
            <a:normAutofit/>
          </a:bodyPr>
          <a:lstStyle/>
          <a:p>
            <a:endParaRPr lang="en-US" dirty="0"/>
          </a:p>
          <a:p>
            <a:r>
              <a:rPr lang="en-US" dirty="0"/>
              <a:t>= type of travel agency</a:t>
            </a:r>
          </a:p>
          <a:p>
            <a:pPr lvl="1"/>
            <a:r>
              <a:rPr lang="en-US" dirty="0"/>
              <a:t>Service fees not allowable expenses</a:t>
            </a:r>
          </a:p>
          <a:p>
            <a:pPr marL="457200" lvl="1" indent="0">
              <a:buNone/>
            </a:pPr>
            <a:endParaRPr lang="en-US" dirty="0"/>
          </a:p>
          <a:p>
            <a:pPr lvl="1"/>
            <a:r>
              <a:rPr lang="en-US" dirty="0"/>
              <a:t>Personal choice to book through third party rather than directly from hotel or airline</a:t>
            </a:r>
          </a:p>
          <a:p>
            <a:pPr lvl="1"/>
            <a:endParaRPr lang="en-US" dirty="0"/>
          </a:p>
          <a:p>
            <a:pPr lvl="1"/>
            <a:r>
              <a:rPr lang="en-US" dirty="0"/>
              <a:t>Can be difficult or impossible to obtain itemized receipt for lodging (</a:t>
            </a:r>
            <a:r>
              <a:rPr lang="en-US" i="1" dirty="0"/>
              <a:t>requirement</a:t>
            </a:r>
            <a:r>
              <a:rPr lang="en-US" dirty="0"/>
              <a:t>).</a:t>
            </a:r>
          </a:p>
          <a:p>
            <a:pPr lvl="2"/>
            <a:r>
              <a:rPr lang="en-US" dirty="0"/>
              <a:t>Traveler pays third party</a:t>
            </a:r>
          </a:p>
          <a:p>
            <a:pPr lvl="2"/>
            <a:r>
              <a:rPr lang="en-US" dirty="0"/>
              <a:t>Third party pays hotel</a:t>
            </a:r>
          </a:p>
          <a:p>
            <a:pPr lvl="2"/>
            <a:r>
              <a:rPr lang="en-US" dirty="0"/>
              <a:t>Third party charges what they want and hotels don’t always know the breakdown of the charges.</a:t>
            </a:r>
          </a:p>
          <a:p>
            <a:pPr lvl="1"/>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2B774B32-02E7-488A-84F8-DE9415E46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1617" y="1344354"/>
            <a:ext cx="6039408" cy="4661999"/>
          </a:xfrm>
          <a:prstGeom prst="rect">
            <a:avLst/>
          </a:prstGeom>
        </p:spPr>
      </p:pic>
      <p:pic>
        <p:nvPicPr>
          <p:cNvPr id="8" name="Picture 7">
            <a:extLst>
              <a:ext uri="{FF2B5EF4-FFF2-40B4-BE49-F238E27FC236}">
                <a16:creationId xmlns:a16="http://schemas.microsoft.com/office/drawing/2014/main" id="{3717008B-A524-4613-AE4E-B4F45D08FFC5}"/>
              </a:ext>
            </a:extLst>
          </p:cNvPr>
          <p:cNvPicPr>
            <a:picLocks noChangeAspect="1"/>
          </p:cNvPicPr>
          <p:nvPr/>
        </p:nvPicPr>
        <p:blipFill>
          <a:blip r:embed="rId4"/>
          <a:stretch>
            <a:fillRect/>
          </a:stretch>
        </p:blipFill>
        <p:spPr>
          <a:xfrm>
            <a:off x="9301288" y="988137"/>
            <a:ext cx="2480019" cy="600426"/>
          </a:xfrm>
          <a:prstGeom prst="rect">
            <a:avLst/>
          </a:prstGeom>
          <a:ln w="38100">
            <a:solidFill>
              <a:schemeClr val="tx1"/>
            </a:solidFill>
          </a:ln>
        </p:spPr>
      </p:pic>
      <p:pic>
        <p:nvPicPr>
          <p:cNvPr id="10" name="Picture 9">
            <a:extLst>
              <a:ext uri="{FF2B5EF4-FFF2-40B4-BE49-F238E27FC236}">
                <a16:creationId xmlns:a16="http://schemas.microsoft.com/office/drawing/2014/main" id="{B5F33110-2E4F-406F-8BFE-6CF2AB2DF21A}"/>
              </a:ext>
            </a:extLst>
          </p:cNvPr>
          <p:cNvPicPr>
            <a:picLocks noChangeAspect="1"/>
          </p:cNvPicPr>
          <p:nvPr/>
        </p:nvPicPr>
        <p:blipFill>
          <a:blip r:embed="rId5"/>
          <a:stretch>
            <a:fillRect/>
          </a:stretch>
        </p:blipFill>
        <p:spPr>
          <a:xfrm>
            <a:off x="9576440" y="3056965"/>
            <a:ext cx="2615560" cy="529393"/>
          </a:xfrm>
          <a:prstGeom prst="rect">
            <a:avLst/>
          </a:prstGeom>
          <a:ln w="38100">
            <a:solidFill>
              <a:schemeClr val="tx1"/>
            </a:solidFill>
          </a:ln>
        </p:spPr>
      </p:pic>
      <p:sp>
        <p:nvSpPr>
          <p:cNvPr id="11" name="Rectangle 10">
            <a:extLst>
              <a:ext uri="{FF2B5EF4-FFF2-40B4-BE49-F238E27FC236}">
                <a16:creationId xmlns:a16="http://schemas.microsoft.com/office/drawing/2014/main" id="{65601279-AA19-4AEA-A7FE-08D0C8426DF1}"/>
              </a:ext>
            </a:extLst>
          </p:cNvPr>
          <p:cNvSpPr/>
          <p:nvPr/>
        </p:nvSpPr>
        <p:spPr>
          <a:xfrm>
            <a:off x="8373035" y="3801035"/>
            <a:ext cx="3550024" cy="21398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Impact" panose="020B0806030902050204" pitchFamily="34" charset="0"/>
              </a:rPr>
              <a:t>ACTUAL Hotel Website</a:t>
            </a:r>
          </a:p>
          <a:p>
            <a:endParaRPr lang="en-US" sz="2800" dirty="0">
              <a:solidFill>
                <a:schemeClr val="tx1"/>
              </a:solidFill>
              <a:latin typeface="Impact" panose="020B0806030902050204" pitchFamily="34" charset="0"/>
            </a:endParaRPr>
          </a:p>
          <a:p>
            <a:r>
              <a:rPr lang="en-US" sz="2800" dirty="0">
                <a:solidFill>
                  <a:schemeClr val="tx1"/>
                </a:solidFill>
                <a:latin typeface="Impact" panose="020B0806030902050204" pitchFamily="34" charset="0"/>
              </a:rPr>
              <a:t>ACTUAL Airline Website</a:t>
            </a:r>
            <a:endParaRPr lang="en-US" sz="2800" dirty="0"/>
          </a:p>
        </p:txBody>
      </p:sp>
    </p:spTree>
    <p:extLst>
      <p:ext uri="{BB962C8B-B14F-4D97-AF65-F5344CB8AC3E}">
        <p14:creationId xmlns:p14="http://schemas.microsoft.com/office/powerpoint/2010/main" val="2730995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CAR RENTAL: Rules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962024"/>
            <a:ext cx="6336366" cy="5349129"/>
          </a:xfrm>
        </p:spPr>
        <p:txBody>
          <a:bodyPr>
            <a:normAutofit lnSpcReduction="10000"/>
          </a:bodyPr>
          <a:lstStyle/>
          <a:p>
            <a:endParaRPr lang="en-US" dirty="0"/>
          </a:p>
          <a:p>
            <a:r>
              <a:rPr lang="en-US" dirty="0"/>
              <a:t>Not allowed when staying at the conference hotel.</a:t>
            </a:r>
          </a:p>
          <a:p>
            <a:pPr marL="0" indent="0">
              <a:buNone/>
            </a:pPr>
            <a:endParaRPr lang="en-US" dirty="0"/>
          </a:p>
          <a:p>
            <a:r>
              <a:rPr lang="en-US" dirty="0"/>
              <a:t>Allowable classes of vehicles:</a:t>
            </a:r>
          </a:p>
          <a:p>
            <a:pPr lvl="1"/>
            <a:r>
              <a:rPr lang="en-US" dirty="0"/>
              <a:t>Economy</a:t>
            </a:r>
          </a:p>
          <a:p>
            <a:pPr lvl="1"/>
            <a:r>
              <a:rPr lang="en-US" dirty="0"/>
              <a:t>Compact</a:t>
            </a:r>
          </a:p>
          <a:p>
            <a:pPr lvl="1"/>
            <a:r>
              <a:rPr lang="en-US" dirty="0"/>
              <a:t>Justification required to rent a larger vehicle</a:t>
            </a:r>
          </a:p>
          <a:p>
            <a:pPr lvl="1"/>
            <a:endParaRPr lang="en-US" dirty="0"/>
          </a:p>
          <a:p>
            <a:r>
              <a:rPr lang="en-US" dirty="0"/>
              <a:t>Insurance &amp; Optional Services</a:t>
            </a:r>
          </a:p>
          <a:p>
            <a:pPr lvl="1"/>
            <a:r>
              <a:rPr lang="en-US" dirty="0"/>
              <a:t>Intra-State: Decline all insurance options</a:t>
            </a:r>
          </a:p>
          <a:p>
            <a:pPr lvl="1"/>
            <a:r>
              <a:rPr lang="en-US" dirty="0"/>
              <a:t>Out-of-State: ONLY Collision Damage Waiver permitted.</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05AFEE29-8AE9-4E29-9F4B-35B3975C1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142" y="1224512"/>
            <a:ext cx="4993901" cy="4258101"/>
          </a:xfrm>
          <a:prstGeom prst="rect">
            <a:avLst/>
          </a:prstGeom>
        </p:spPr>
      </p:pic>
    </p:spTree>
    <p:extLst>
      <p:ext uri="{BB962C8B-B14F-4D97-AF65-F5344CB8AC3E}">
        <p14:creationId xmlns:p14="http://schemas.microsoft.com/office/powerpoint/2010/main" val="583320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CAR RENTAL: Rules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4" y="962024"/>
            <a:ext cx="10684249" cy="5510493"/>
          </a:xfrm>
        </p:spPr>
        <p:txBody>
          <a:bodyPr>
            <a:normAutofit/>
          </a:bodyPr>
          <a:lstStyle/>
          <a:p>
            <a:endParaRPr lang="en-US" dirty="0"/>
          </a:p>
          <a:p>
            <a:r>
              <a:rPr lang="en-US" dirty="0"/>
              <a:t>Turo and other services where you are renting directly from the owner of the vehicle, are NOT allowable.</a:t>
            </a:r>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4ACE1998-3BE4-4801-B63B-C31B2BE4B374}"/>
              </a:ext>
            </a:extLst>
          </p:cNvPr>
          <p:cNvPicPr>
            <a:picLocks noChangeAspect="1"/>
          </p:cNvPicPr>
          <p:nvPr/>
        </p:nvPicPr>
        <p:blipFill>
          <a:blip r:embed="rId3"/>
          <a:stretch>
            <a:fillRect/>
          </a:stretch>
        </p:blipFill>
        <p:spPr>
          <a:xfrm>
            <a:off x="3433409" y="2971393"/>
            <a:ext cx="5058481" cy="2924583"/>
          </a:xfrm>
          <a:prstGeom prst="rect">
            <a:avLst/>
          </a:prstGeom>
        </p:spPr>
      </p:pic>
      <p:cxnSp>
        <p:nvCxnSpPr>
          <p:cNvPr id="7" name="Straight Connector 6">
            <a:extLst>
              <a:ext uri="{FF2B5EF4-FFF2-40B4-BE49-F238E27FC236}">
                <a16:creationId xmlns:a16="http://schemas.microsoft.com/office/drawing/2014/main" id="{8CB5F61D-F037-45F1-8010-1332D171F23C}"/>
              </a:ext>
            </a:extLst>
          </p:cNvPr>
          <p:cNvCxnSpPr/>
          <p:nvPr/>
        </p:nvCxnSpPr>
        <p:spPr>
          <a:xfrm>
            <a:off x="2743200" y="2456329"/>
            <a:ext cx="6535271" cy="389964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48A8FAB-76FD-4EB8-8124-9143D7058FBB}"/>
              </a:ext>
            </a:extLst>
          </p:cNvPr>
          <p:cNvCxnSpPr>
            <a:cxnSpLocks/>
          </p:cNvCxnSpPr>
          <p:nvPr/>
        </p:nvCxnSpPr>
        <p:spPr>
          <a:xfrm flipV="1">
            <a:off x="3285565" y="2176385"/>
            <a:ext cx="5620870" cy="417959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841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CAR RENTAL: </a:t>
            </a:r>
            <a:r>
              <a:rPr lang="en-US" dirty="0">
                <a:solidFill>
                  <a:srgbClr val="00B050"/>
                </a:solidFill>
              </a:rPr>
              <a:t>Travel Request </a:t>
            </a:r>
            <a:r>
              <a:rPr lang="en-US" dirty="0"/>
              <a:t>Supporting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3471022" cy="5372100"/>
          </a:xfrm>
        </p:spPr>
        <p:txBody>
          <a:bodyPr>
            <a:normAutofit/>
          </a:bodyPr>
          <a:lstStyle/>
          <a:p>
            <a:r>
              <a:rPr lang="en-US" dirty="0"/>
              <a:t>Two quotes</a:t>
            </a:r>
          </a:p>
          <a:p>
            <a:pPr lvl="1"/>
            <a:r>
              <a:rPr lang="en-US" dirty="0"/>
              <a:t>Quote from preferred agency</a:t>
            </a:r>
          </a:p>
          <a:p>
            <a:pPr lvl="1"/>
            <a:r>
              <a:rPr lang="en-US" dirty="0"/>
              <a:t>Cost comparison quote (more expensive)</a:t>
            </a:r>
          </a:p>
          <a:p>
            <a:pPr lvl="1"/>
            <a:endParaRPr lang="en-US" dirty="0"/>
          </a:p>
          <a:p>
            <a:r>
              <a:rPr lang="en-US" dirty="0"/>
              <a:t>Quotes must display:</a:t>
            </a:r>
          </a:p>
          <a:p>
            <a:pPr lvl="1"/>
            <a:r>
              <a:rPr lang="en-US" dirty="0"/>
              <a:t>Rental agency</a:t>
            </a:r>
          </a:p>
          <a:p>
            <a:pPr lvl="1"/>
            <a:r>
              <a:rPr lang="en-US" dirty="0"/>
              <a:t>Dates</a:t>
            </a:r>
          </a:p>
          <a:p>
            <a:pPr lvl="1"/>
            <a:r>
              <a:rPr lang="en-US" dirty="0"/>
              <a:t>Vehicle Class</a:t>
            </a:r>
          </a:p>
          <a:p>
            <a:pPr lvl="1"/>
            <a:r>
              <a:rPr lang="en-US" dirty="0"/>
              <a:t>Cost</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CE6376F1-CA4B-4726-9CE1-CD569BCCE32C}"/>
              </a:ext>
            </a:extLst>
          </p:cNvPr>
          <p:cNvPicPr/>
          <p:nvPr/>
        </p:nvPicPr>
        <p:blipFill>
          <a:blip r:embed="rId3"/>
          <a:stretch>
            <a:fillRect/>
          </a:stretch>
        </p:blipFill>
        <p:spPr>
          <a:xfrm>
            <a:off x="4073407" y="1362635"/>
            <a:ext cx="7939300" cy="4659407"/>
          </a:xfrm>
          <a:prstGeom prst="rect">
            <a:avLst/>
          </a:prstGeom>
          <a:ln w="12700">
            <a:solidFill>
              <a:schemeClr val="tx1"/>
            </a:solidFill>
          </a:ln>
        </p:spPr>
      </p:pic>
    </p:spTree>
    <p:extLst>
      <p:ext uri="{BB962C8B-B14F-4D97-AF65-F5344CB8AC3E}">
        <p14:creationId xmlns:p14="http://schemas.microsoft.com/office/powerpoint/2010/main" val="1788845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9C19-3B06-4936-A7E9-2CB99086853F}"/>
              </a:ext>
            </a:extLst>
          </p:cNvPr>
          <p:cNvSpPr>
            <a:spLocks noGrp="1"/>
          </p:cNvSpPr>
          <p:nvPr>
            <p:ph type="title"/>
          </p:nvPr>
        </p:nvSpPr>
        <p:spPr>
          <a:xfrm>
            <a:off x="149942" y="99655"/>
            <a:ext cx="11739716" cy="716424"/>
          </a:xfrm>
        </p:spPr>
        <p:txBody>
          <a:bodyPr/>
          <a:lstStyle/>
          <a:p>
            <a:r>
              <a:rPr lang="en-US" dirty="0"/>
              <a:t>I PLAN TO TRAVEL.  WHAT SHOULD I DO FIRST?</a:t>
            </a:r>
          </a:p>
        </p:txBody>
      </p:sp>
      <p:sp>
        <p:nvSpPr>
          <p:cNvPr id="3" name="Content Placeholder 2">
            <a:extLst>
              <a:ext uri="{FF2B5EF4-FFF2-40B4-BE49-F238E27FC236}">
                <a16:creationId xmlns:a16="http://schemas.microsoft.com/office/drawing/2014/main" id="{849BD2A7-9C95-4A46-919E-192EE48EED15}"/>
              </a:ext>
            </a:extLst>
          </p:cNvPr>
          <p:cNvSpPr>
            <a:spLocks noGrp="1"/>
          </p:cNvSpPr>
          <p:nvPr>
            <p:ph idx="1"/>
          </p:nvPr>
        </p:nvSpPr>
        <p:spPr>
          <a:xfrm>
            <a:off x="149941" y="921058"/>
            <a:ext cx="8728587" cy="1074890"/>
          </a:xfrm>
        </p:spPr>
        <p:txBody>
          <a:bodyPr/>
          <a:lstStyle/>
          <a:p>
            <a:pPr marL="0" indent="0">
              <a:buNone/>
            </a:pPr>
            <a:r>
              <a:rPr lang="en-US" dirty="0"/>
              <a:t>1.  COMPLETE THE KUALI BUILD PRE TRAVEL APPROVAL</a:t>
            </a:r>
          </a:p>
        </p:txBody>
      </p:sp>
      <p:sp>
        <p:nvSpPr>
          <p:cNvPr id="5" name="Content Placeholder 2">
            <a:extLst>
              <a:ext uri="{FF2B5EF4-FFF2-40B4-BE49-F238E27FC236}">
                <a16:creationId xmlns:a16="http://schemas.microsoft.com/office/drawing/2014/main" id="{A17A459B-ACB2-46FE-A9FC-96247BEFC28F}"/>
              </a:ext>
            </a:extLst>
          </p:cNvPr>
          <p:cNvSpPr txBox="1">
            <a:spLocks/>
          </p:cNvSpPr>
          <p:nvPr/>
        </p:nvSpPr>
        <p:spPr>
          <a:xfrm>
            <a:off x="641555" y="1573161"/>
            <a:ext cx="10370574" cy="477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p>
          <a:p>
            <a:pPr marL="0" indent="0">
              <a:buNone/>
            </a:pPr>
            <a:r>
              <a:rPr lang="en-US" sz="2400" dirty="0"/>
              <a:t>D. After Kuali Build Pre-Travel Approval is approved, Traveler or Preparer creates a new travel request.</a:t>
            </a:r>
          </a:p>
          <a:p>
            <a:pPr marL="0" indent="0">
              <a:buNone/>
            </a:pPr>
            <a:endParaRPr lang="en-US" sz="2400" dirty="0"/>
          </a:p>
          <a:p>
            <a:pPr marL="0" indent="0">
              <a:buNone/>
            </a:pPr>
            <a:r>
              <a:rPr lang="en-US" sz="2400" dirty="0"/>
              <a:t>E. Only when the eTravel Request is approved, can travel related expenses can be purchased.</a:t>
            </a:r>
            <a:endParaRPr lang="en-US" sz="2400" u="sng" dirty="0">
              <a:solidFill>
                <a:srgbClr val="000000"/>
              </a:solidFill>
              <a:latin typeface="Calibri" panose="020F0502020204030204" pitchFamily="34" charset="0"/>
              <a:ea typeface="Calibri" panose="020F0502020204030204" pitchFamily="34" charset="0"/>
              <a:cs typeface="Calibri" panose="020F0502020204030204" pitchFamily="34" charset="0"/>
              <a:hlinkClick r:id="rId3"/>
            </a:endParaRPr>
          </a:p>
          <a:p>
            <a:r>
              <a:rPr lang="en-US" sz="1800"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3"/>
              </a:rPr>
              <a:t>https://hawaii.kualibuild.com/app/62aa95b1f62649bb05520441/run</a:t>
            </a:r>
            <a:r>
              <a:rPr lang="en-US" sz="1800" u="sng" dirty="0">
                <a:solidFill>
                  <a:srgbClr val="0000FF"/>
                </a:solidFill>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Tree>
    <p:extLst>
      <p:ext uri="{BB962C8B-B14F-4D97-AF65-F5344CB8AC3E}">
        <p14:creationId xmlns:p14="http://schemas.microsoft.com/office/powerpoint/2010/main" val="1090830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59566"/>
            <a:ext cx="11563350" cy="758825"/>
          </a:xfrm>
        </p:spPr>
        <p:txBody>
          <a:bodyPr>
            <a:normAutofit/>
          </a:bodyPr>
          <a:lstStyle/>
          <a:p>
            <a:r>
              <a:rPr lang="en-US" dirty="0"/>
              <a:t>CAR RENTAL: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5873562" cy="5372100"/>
          </a:xfrm>
        </p:spPr>
        <p:txBody>
          <a:bodyPr>
            <a:normAutofit/>
          </a:bodyPr>
          <a:lstStyle/>
          <a:p>
            <a:r>
              <a:rPr lang="en-US" dirty="0"/>
              <a:t>Receipt that display:</a:t>
            </a:r>
          </a:p>
          <a:p>
            <a:endParaRPr lang="en-US" dirty="0"/>
          </a:p>
          <a:p>
            <a:pPr lvl="1"/>
            <a:r>
              <a:rPr lang="en-US" dirty="0"/>
              <a:t>Method of payment</a:t>
            </a:r>
          </a:p>
          <a:p>
            <a:pPr lvl="1"/>
            <a:endParaRPr lang="en-US" dirty="0"/>
          </a:p>
          <a:p>
            <a:pPr lvl="1"/>
            <a:r>
              <a:rPr lang="en-US" dirty="0"/>
              <a:t>Zero balance</a:t>
            </a:r>
          </a:p>
          <a:p>
            <a:pPr lvl="1"/>
            <a:endParaRPr lang="en-US" dirty="0"/>
          </a:p>
          <a:p>
            <a:pPr lvl="1"/>
            <a:r>
              <a:rPr lang="en-US" dirty="0"/>
              <a:t>If the rental agency does not provide receipts that display the required information, a CC statement substantiating the purchase will be provided.</a:t>
            </a:r>
          </a:p>
          <a:p>
            <a:pPr lvl="2"/>
            <a:r>
              <a:rPr lang="en-US" dirty="0"/>
              <a:t>Unrelated information will be redacted.</a:t>
            </a:r>
          </a:p>
          <a:p>
            <a:pPr lvl="2"/>
            <a:r>
              <a:rPr lang="en-US" dirty="0"/>
              <a:t>Some receipts do not display $0 balance.</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00BC8D9E-C6A3-4FC7-94AB-9DBD6803E384}"/>
              </a:ext>
            </a:extLst>
          </p:cNvPr>
          <p:cNvPicPr>
            <a:picLocks noChangeAspect="1"/>
          </p:cNvPicPr>
          <p:nvPr/>
        </p:nvPicPr>
        <p:blipFill>
          <a:blip r:embed="rId3"/>
          <a:stretch>
            <a:fillRect/>
          </a:stretch>
        </p:blipFill>
        <p:spPr>
          <a:xfrm>
            <a:off x="6203577" y="639689"/>
            <a:ext cx="5955376" cy="6200021"/>
          </a:xfrm>
          <a:prstGeom prst="rect">
            <a:avLst/>
          </a:prstGeom>
          <a:ln w="12700">
            <a:solidFill>
              <a:schemeClr val="tx1"/>
            </a:solidFill>
          </a:ln>
        </p:spPr>
      </p:pic>
      <p:sp>
        <p:nvSpPr>
          <p:cNvPr id="6" name="Rectangle: Rounded Corners 5">
            <a:extLst>
              <a:ext uri="{FF2B5EF4-FFF2-40B4-BE49-F238E27FC236}">
                <a16:creationId xmlns:a16="http://schemas.microsoft.com/office/drawing/2014/main" id="{13B541CB-5FBA-4916-AFAD-A3A6D6B6D3C3}"/>
              </a:ext>
            </a:extLst>
          </p:cNvPr>
          <p:cNvSpPr/>
          <p:nvPr/>
        </p:nvSpPr>
        <p:spPr>
          <a:xfrm>
            <a:off x="8595360" y="5270107"/>
            <a:ext cx="3481779" cy="33323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273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RIDESHARES: Rules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5873562" cy="5372100"/>
          </a:xfrm>
        </p:spPr>
        <p:txBody>
          <a:bodyPr>
            <a:normAutofit/>
          </a:bodyPr>
          <a:lstStyle/>
          <a:p>
            <a:r>
              <a:rPr lang="en-US" dirty="0"/>
              <a:t>Select basic versions of rideshares.</a:t>
            </a:r>
          </a:p>
          <a:p>
            <a:pPr lvl="1"/>
            <a:r>
              <a:rPr lang="en-US" dirty="0"/>
              <a:t>Uber X</a:t>
            </a:r>
          </a:p>
          <a:p>
            <a:pPr lvl="1"/>
            <a:r>
              <a:rPr lang="en-US" dirty="0"/>
              <a:t>Basic Lyft</a:t>
            </a:r>
          </a:p>
          <a:p>
            <a:pPr marL="457200" lvl="1" indent="0">
              <a:buNone/>
            </a:pPr>
            <a:endParaRPr lang="en-US" dirty="0"/>
          </a:p>
          <a:p>
            <a:r>
              <a:rPr lang="en-US" dirty="0"/>
              <a:t>You may not make purchases with funds that are sitting in your account.</a:t>
            </a:r>
          </a:p>
          <a:p>
            <a:pPr lvl="1"/>
            <a:r>
              <a:rPr lang="en-US" dirty="0"/>
              <a:t>Funds may include credits, gifts, etc.  </a:t>
            </a:r>
          </a:p>
          <a:p>
            <a:pPr lvl="1"/>
            <a:r>
              <a:rPr lang="en-US" dirty="0"/>
              <a:t>Travelers may not “</a:t>
            </a:r>
            <a:r>
              <a:rPr lang="en-US" i="1" dirty="0"/>
              <a:t>pocket</a:t>
            </a:r>
            <a:r>
              <a:rPr lang="en-US" dirty="0"/>
              <a:t>” a reimbursement.</a:t>
            </a:r>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F4987A2F-5B12-4B45-B7D6-C48E9E654FFF}"/>
              </a:ext>
            </a:extLst>
          </p:cNvPr>
          <p:cNvPicPr/>
          <p:nvPr/>
        </p:nvPicPr>
        <p:blipFill>
          <a:blip r:embed="rId3">
            <a:extLst>
              <a:ext uri="{28A0092B-C50C-407E-A947-70E740481C1C}">
                <a14:useLocalDpi xmlns:a14="http://schemas.microsoft.com/office/drawing/2010/main" val="0"/>
              </a:ext>
            </a:extLst>
          </a:blip>
          <a:stretch>
            <a:fillRect/>
          </a:stretch>
        </p:blipFill>
        <p:spPr>
          <a:xfrm>
            <a:off x="6518462" y="1329765"/>
            <a:ext cx="5143500" cy="4521200"/>
          </a:xfrm>
          <a:prstGeom prst="rect">
            <a:avLst/>
          </a:prstGeom>
          <a:ln w="12700">
            <a:solidFill>
              <a:schemeClr val="tx1"/>
            </a:solidFill>
          </a:ln>
        </p:spPr>
      </p:pic>
    </p:spTree>
    <p:extLst>
      <p:ext uri="{BB962C8B-B14F-4D97-AF65-F5344CB8AC3E}">
        <p14:creationId xmlns:p14="http://schemas.microsoft.com/office/powerpoint/2010/main" val="22385142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RIDESHARES: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039906"/>
            <a:ext cx="4457140" cy="5728447"/>
          </a:xfrm>
        </p:spPr>
        <p:txBody>
          <a:bodyPr>
            <a:normAutofit/>
          </a:bodyPr>
          <a:lstStyle/>
          <a:p>
            <a:r>
              <a:rPr lang="en-US" dirty="0"/>
              <a:t>Receipts that display method of payment.</a:t>
            </a:r>
          </a:p>
          <a:p>
            <a:pPr lvl="1"/>
            <a:r>
              <a:rPr lang="en-US" dirty="0"/>
              <a:t>If your rideshare is known to display additional information on their receipts, that is also required to be present:</a:t>
            </a:r>
          </a:p>
          <a:p>
            <a:pPr lvl="2"/>
            <a:r>
              <a:rPr lang="en-US" dirty="0"/>
              <a:t>Maps</a:t>
            </a:r>
          </a:p>
          <a:p>
            <a:pPr lvl="2"/>
            <a:r>
              <a:rPr lang="en-US" dirty="0"/>
              <a:t>Start &amp; end destinations</a:t>
            </a:r>
          </a:p>
          <a:p>
            <a:pPr lvl="2"/>
            <a:r>
              <a:rPr lang="en-US" dirty="0"/>
              <a:t>Fare Class</a:t>
            </a:r>
          </a:p>
          <a:p>
            <a:pPr lvl="2"/>
            <a:endParaRPr lang="en-US" dirty="0"/>
          </a:p>
          <a:p>
            <a:pPr lvl="1"/>
            <a:endParaRPr lang="en-US" dirty="0"/>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D62BE4FC-F0B2-4223-A9A3-D22490B0CC60}"/>
              </a:ext>
            </a:extLst>
          </p:cNvPr>
          <p:cNvPicPr>
            <a:picLocks noChangeAspect="1"/>
          </p:cNvPicPr>
          <p:nvPr/>
        </p:nvPicPr>
        <p:blipFill>
          <a:blip r:embed="rId3"/>
          <a:stretch>
            <a:fillRect/>
          </a:stretch>
        </p:blipFill>
        <p:spPr>
          <a:xfrm>
            <a:off x="5116636" y="953637"/>
            <a:ext cx="6134070" cy="5608528"/>
          </a:xfrm>
          <a:prstGeom prst="rect">
            <a:avLst/>
          </a:prstGeom>
          <a:ln>
            <a:solidFill>
              <a:schemeClr val="tx1"/>
            </a:solidFill>
          </a:ln>
        </p:spPr>
      </p:pic>
      <p:sp>
        <p:nvSpPr>
          <p:cNvPr id="6" name="Rectangle 5">
            <a:extLst>
              <a:ext uri="{FF2B5EF4-FFF2-40B4-BE49-F238E27FC236}">
                <a16:creationId xmlns:a16="http://schemas.microsoft.com/office/drawing/2014/main" id="{36EFB0FE-440B-4A7A-9E5A-10EABD78CCDD}"/>
              </a:ext>
            </a:extLst>
          </p:cNvPr>
          <p:cNvSpPr/>
          <p:nvPr/>
        </p:nvSpPr>
        <p:spPr>
          <a:xfrm>
            <a:off x="4912659" y="4043083"/>
            <a:ext cx="2285999" cy="84268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AEEF3D-1296-4EFC-B739-B0455B77D10F}"/>
              </a:ext>
            </a:extLst>
          </p:cNvPr>
          <p:cNvSpPr/>
          <p:nvPr/>
        </p:nvSpPr>
        <p:spPr>
          <a:xfrm>
            <a:off x="4953000" y="5405717"/>
            <a:ext cx="3088341" cy="1362635"/>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403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RIDESHARES: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246529" y="484094"/>
            <a:ext cx="10427633" cy="5728447"/>
          </a:xfrm>
        </p:spPr>
        <p:txBody>
          <a:bodyPr>
            <a:normAutofit/>
          </a:bodyPr>
          <a:lstStyle/>
          <a:p>
            <a:pPr lvl="2"/>
            <a:endParaRPr lang="en-US" dirty="0"/>
          </a:p>
          <a:p>
            <a:r>
              <a:rPr lang="en-US" dirty="0"/>
              <a:t>If Money Transfer Apps (</a:t>
            </a:r>
            <a:r>
              <a:rPr lang="en-US" i="1" dirty="0"/>
              <a:t>Venmo, PayPal, etc</a:t>
            </a:r>
            <a:r>
              <a:rPr lang="en-US" dirty="0"/>
              <a:t>.) were used to pay for a ride, those receipts are required, in addition to the ride receipt.</a:t>
            </a:r>
          </a:p>
          <a:p>
            <a:pPr lvl="1"/>
            <a:endParaRPr lang="en-US" dirty="0"/>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51C96F59-37AB-4BD7-B9BF-9F4AAB0ACE32}"/>
              </a:ext>
            </a:extLst>
          </p:cNvPr>
          <p:cNvPicPr/>
          <p:nvPr/>
        </p:nvPicPr>
        <p:blipFill>
          <a:blip r:embed="rId3"/>
          <a:stretch>
            <a:fillRect/>
          </a:stretch>
        </p:blipFill>
        <p:spPr>
          <a:xfrm>
            <a:off x="703727" y="1867177"/>
            <a:ext cx="4318854" cy="4885012"/>
          </a:xfrm>
          <a:prstGeom prst="rect">
            <a:avLst/>
          </a:prstGeom>
          <a:ln w="12700">
            <a:solidFill>
              <a:schemeClr val="tx1"/>
            </a:solidFill>
          </a:ln>
        </p:spPr>
      </p:pic>
      <p:pic>
        <p:nvPicPr>
          <p:cNvPr id="6" name="Picture 5">
            <a:extLst>
              <a:ext uri="{FF2B5EF4-FFF2-40B4-BE49-F238E27FC236}">
                <a16:creationId xmlns:a16="http://schemas.microsoft.com/office/drawing/2014/main" id="{9455F568-9C45-4312-9709-321DB2EA1A8C}"/>
              </a:ext>
            </a:extLst>
          </p:cNvPr>
          <p:cNvPicPr/>
          <p:nvPr/>
        </p:nvPicPr>
        <p:blipFill>
          <a:blip r:embed="rId4"/>
          <a:stretch>
            <a:fillRect/>
          </a:stretch>
        </p:blipFill>
        <p:spPr>
          <a:xfrm>
            <a:off x="6342528" y="1862425"/>
            <a:ext cx="4397188" cy="4860395"/>
          </a:xfrm>
          <a:prstGeom prst="rect">
            <a:avLst/>
          </a:prstGeom>
          <a:ln w="12700">
            <a:solidFill>
              <a:schemeClr val="tx1"/>
            </a:solidFill>
          </a:ln>
        </p:spPr>
      </p:pic>
    </p:spTree>
    <p:extLst>
      <p:ext uri="{BB962C8B-B14F-4D97-AF65-F5344CB8AC3E}">
        <p14:creationId xmlns:p14="http://schemas.microsoft.com/office/powerpoint/2010/main" val="2421939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RIDESHARES: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5" y="1039906"/>
            <a:ext cx="5183281" cy="5728447"/>
          </a:xfrm>
        </p:spPr>
        <p:txBody>
          <a:bodyPr>
            <a:normAutofit/>
          </a:bodyPr>
          <a:lstStyle/>
          <a:p>
            <a:pPr marL="0" indent="0">
              <a:buNone/>
            </a:pPr>
            <a:endParaRPr lang="en-US" dirty="0"/>
          </a:p>
          <a:p>
            <a:r>
              <a:rPr lang="en-US" dirty="0"/>
              <a:t>Expense amount listed in </a:t>
            </a:r>
            <a:r>
              <a:rPr lang="en-US" dirty="0" err="1"/>
              <a:t>eTravel</a:t>
            </a:r>
            <a:r>
              <a:rPr lang="en-US" dirty="0"/>
              <a:t> should not include the following charges, which come out of Incidentals (</a:t>
            </a:r>
            <a:r>
              <a:rPr lang="en-US" i="1" dirty="0"/>
              <a:t>IE in M&amp;IE</a:t>
            </a:r>
            <a:r>
              <a:rPr lang="en-US" dirty="0"/>
              <a:t>)</a:t>
            </a:r>
          </a:p>
          <a:p>
            <a:pPr lvl="1"/>
            <a:r>
              <a:rPr lang="en-US" dirty="0"/>
              <a:t>Wait time fees</a:t>
            </a:r>
          </a:p>
          <a:p>
            <a:pPr lvl="1"/>
            <a:r>
              <a:rPr lang="en-US" dirty="0"/>
              <a:t>Reservation fees</a:t>
            </a:r>
          </a:p>
          <a:p>
            <a:pPr lvl="1"/>
            <a:r>
              <a:rPr lang="en-US" dirty="0"/>
              <a:t>Tip</a:t>
            </a:r>
          </a:p>
          <a:p>
            <a:pPr lvl="1"/>
            <a:endParaRPr lang="en-US" dirty="0"/>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11" name="Picture 10">
            <a:extLst>
              <a:ext uri="{FF2B5EF4-FFF2-40B4-BE49-F238E27FC236}">
                <a16:creationId xmlns:a16="http://schemas.microsoft.com/office/drawing/2014/main" id="{9659A939-F667-481E-AA8D-4424D028AE5E}"/>
              </a:ext>
            </a:extLst>
          </p:cNvPr>
          <p:cNvPicPr>
            <a:picLocks noChangeAspect="1"/>
          </p:cNvPicPr>
          <p:nvPr/>
        </p:nvPicPr>
        <p:blipFill>
          <a:blip r:embed="rId3"/>
          <a:stretch>
            <a:fillRect/>
          </a:stretch>
        </p:blipFill>
        <p:spPr>
          <a:xfrm>
            <a:off x="6759389" y="732365"/>
            <a:ext cx="5432612" cy="6115400"/>
          </a:xfrm>
          <a:prstGeom prst="rect">
            <a:avLst/>
          </a:prstGeom>
        </p:spPr>
      </p:pic>
    </p:spTree>
    <p:extLst>
      <p:ext uri="{BB962C8B-B14F-4D97-AF65-F5344CB8AC3E}">
        <p14:creationId xmlns:p14="http://schemas.microsoft.com/office/powerpoint/2010/main" val="31074773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RIDESHARES: </a:t>
            </a:r>
            <a:r>
              <a:rPr lang="en-US" dirty="0">
                <a:solidFill>
                  <a:srgbClr val="0070C0"/>
                </a:solidFill>
              </a:rPr>
              <a:t>Travel Completion </a:t>
            </a:r>
            <a:r>
              <a:rPr lang="en-US" dirty="0"/>
              <a:t>Supp. Docs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5" y="1039906"/>
            <a:ext cx="3560669" cy="5728447"/>
          </a:xfrm>
        </p:spPr>
        <p:txBody>
          <a:bodyPr>
            <a:normAutofit/>
          </a:bodyPr>
          <a:lstStyle/>
          <a:p>
            <a:pPr marL="0" indent="0">
              <a:buNone/>
            </a:pPr>
            <a:endParaRPr lang="en-US" dirty="0"/>
          </a:p>
          <a:p>
            <a:r>
              <a:rPr lang="en-US" dirty="0"/>
              <a:t>Expense amount listed in eTravel does not include the following charges, which come out of Incidentals (</a:t>
            </a:r>
            <a:r>
              <a:rPr lang="en-US" i="1" dirty="0"/>
              <a:t>IE in M&amp;IE</a:t>
            </a:r>
            <a:r>
              <a:rPr lang="en-US" dirty="0"/>
              <a:t>)</a:t>
            </a:r>
          </a:p>
          <a:p>
            <a:pPr lvl="1"/>
            <a:r>
              <a:rPr lang="en-US" dirty="0"/>
              <a:t>Wait time fees</a:t>
            </a:r>
          </a:p>
          <a:p>
            <a:pPr lvl="1"/>
            <a:r>
              <a:rPr lang="en-US" dirty="0"/>
              <a:t>Reservation fees</a:t>
            </a:r>
          </a:p>
          <a:p>
            <a:pPr lvl="1"/>
            <a:r>
              <a:rPr lang="en-US" dirty="0"/>
              <a:t>Tip</a:t>
            </a:r>
          </a:p>
          <a:p>
            <a:pPr lvl="1"/>
            <a:endParaRPr lang="en-US" dirty="0"/>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C6069313-BA70-4523-9BAF-2C4AA5EAF25C}"/>
              </a:ext>
            </a:extLst>
          </p:cNvPr>
          <p:cNvPicPr>
            <a:picLocks noChangeAspect="1"/>
          </p:cNvPicPr>
          <p:nvPr/>
        </p:nvPicPr>
        <p:blipFill>
          <a:blip r:embed="rId3"/>
          <a:stretch>
            <a:fillRect/>
          </a:stretch>
        </p:blipFill>
        <p:spPr>
          <a:xfrm>
            <a:off x="3989294" y="1555573"/>
            <a:ext cx="8093296" cy="4262521"/>
          </a:xfrm>
          <a:prstGeom prst="rect">
            <a:avLst/>
          </a:prstGeom>
        </p:spPr>
      </p:pic>
      <p:sp>
        <p:nvSpPr>
          <p:cNvPr id="7" name="Rectangle 6">
            <a:extLst>
              <a:ext uri="{FF2B5EF4-FFF2-40B4-BE49-F238E27FC236}">
                <a16:creationId xmlns:a16="http://schemas.microsoft.com/office/drawing/2014/main" id="{FC7F082E-508C-45D8-B25E-5D2EAC736FE9}"/>
              </a:ext>
            </a:extLst>
          </p:cNvPr>
          <p:cNvSpPr/>
          <p:nvPr/>
        </p:nvSpPr>
        <p:spPr>
          <a:xfrm>
            <a:off x="3729319" y="5033486"/>
            <a:ext cx="1120588" cy="2689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a:extLst>
              <a:ext uri="{FF2B5EF4-FFF2-40B4-BE49-F238E27FC236}">
                <a16:creationId xmlns:a16="http://schemas.microsoft.com/office/drawing/2014/main" id="{1D695762-9FE6-4F59-92C4-D706B7AD1040}"/>
              </a:ext>
            </a:extLst>
          </p:cNvPr>
          <p:cNvSpPr/>
          <p:nvPr/>
        </p:nvSpPr>
        <p:spPr>
          <a:xfrm>
            <a:off x="11367246" y="5078310"/>
            <a:ext cx="609601" cy="2689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089290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C7C9E1F-4DEA-4AE9-92D9-BE01BA47BFE6}"/>
              </a:ext>
            </a:extLst>
          </p:cNvPr>
          <p:cNvPicPr>
            <a:picLocks noChangeAspect="1"/>
          </p:cNvPicPr>
          <p:nvPr/>
        </p:nvPicPr>
        <p:blipFill rotWithShape="1">
          <a:blip r:embed="rId3"/>
          <a:srcRect t="7217"/>
          <a:stretch/>
        </p:blipFill>
        <p:spPr>
          <a:xfrm>
            <a:off x="7262949" y="242126"/>
            <a:ext cx="4568208" cy="6444838"/>
          </a:xfrm>
          <a:prstGeom prst="rect">
            <a:avLst/>
          </a:prstGeom>
        </p:spPr>
      </p:pic>
    </p:spTree>
    <p:extLst>
      <p:ext uri="{BB962C8B-B14F-4D97-AF65-F5344CB8AC3E}">
        <p14:creationId xmlns:p14="http://schemas.microsoft.com/office/powerpoint/2010/main" val="2371806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C7C9E1F-4DEA-4AE9-92D9-BE01BA47BFE6}"/>
              </a:ext>
            </a:extLst>
          </p:cNvPr>
          <p:cNvPicPr>
            <a:picLocks noChangeAspect="1"/>
          </p:cNvPicPr>
          <p:nvPr/>
        </p:nvPicPr>
        <p:blipFill>
          <a:blip r:embed="rId3"/>
          <a:stretch>
            <a:fillRect/>
          </a:stretch>
        </p:blipFill>
        <p:spPr>
          <a:xfrm>
            <a:off x="7504903" y="108686"/>
            <a:ext cx="4326254" cy="6578277"/>
          </a:xfrm>
          <a:prstGeom prst="rect">
            <a:avLst/>
          </a:prstGeom>
        </p:spPr>
      </p:pic>
      <p:pic>
        <p:nvPicPr>
          <p:cNvPr id="5" name="Picture 4">
            <a:extLst>
              <a:ext uri="{FF2B5EF4-FFF2-40B4-BE49-F238E27FC236}">
                <a16:creationId xmlns:a16="http://schemas.microsoft.com/office/drawing/2014/main" id="{D0995EB1-66AB-477A-8FD4-5EF8251E1A42}"/>
              </a:ext>
            </a:extLst>
          </p:cNvPr>
          <p:cNvPicPr>
            <a:picLocks noChangeAspect="1"/>
          </p:cNvPicPr>
          <p:nvPr/>
        </p:nvPicPr>
        <p:blipFill>
          <a:blip r:embed="rId4"/>
          <a:stretch>
            <a:fillRect/>
          </a:stretch>
        </p:blipFill>
        <p:spPr>
          <a:xfrm>
            <a:off x="537610" y="1315625"/>
            <a:ext cx="6481210" cy="3604718"/>
          </a:xfrm>
          <a:prstGeom prst="rect">
            <a:avLst/>
          </a:prstGeom>
        </p:spPr>
      </p:pic>
    </p:spTree>
    <p:extLst>
      <p:ext uri="{BB962C8B-B14F-4D97-AF65-F5344CB8AC3E}">
        <p14:creationId xmlns:p14="http://schemas.microsoft.com/office/powerpoint/2010/main" val="8966133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C7C9E1F-4DEA-4AE9-92D9-BE01BA47BFE6}"/>
              </a:ext>
            </a:extLst>
          </p:cNvPr>
          <p:cNvPicPr>
            <a:picLocks noChangeAspect="1"/>
          </p:cNvPicPr>
          <p:nvPr/>
        </p:nvPicPr>
        <p:blipFill>
          <a:blip r:embed="rId3"/>
          <a:stretch>
            <a:fillRect/>
          </a:stretch>
        </p:blipFill>
        <p:spPr>
          <a:xfrm>
            <a:off x="7504903" y="108686"/>
            <a:ext cx="4326254" cy="6578277"/>
          </a:xfrm>
          <a:prstGeom prst="rect">
            <a:avLst/>
          </a:prstGeom>
        </p:spPr>
      </p:pic>
      <p:pic>
        <p:nvPicPr>
          <p:cNvPr id="9" name="Picture 8">
            <a:extLst>
              <a:ext uri="{FF2B5EF4-FFF2-40B4-BE49-F238E27FC236}">
                <a16:creationId xmlns:a16="http://schemas.microsoft.com/office/drawing/2014/main" id="{B7BD9DBE-7A07-4CCB-BF46-E27B25E85498}"/>
              </a:ext>
            </a:extLst>
          </p:cNvPr>
          <p:cNvPicPr>
            <a:picLocks noChangeAspect="1"/>
          </p:cNvPicPr>
          <p:nvPr/>
        </p:nvPicPr>
        <p:blipFill>
          <a:blip r:embed="rId4"/>
          <a:stretch>
            <a:fillRect/>
          </a:stretch>
        </p:blipFill>
        <p:spPr>
          <a:xfrm>
            <a:off x="422248" y="139861"/>
            <a:ext cx="4552812" cy="6578277"/>
          </a:xfrm>
          <a:prstGeom prst="rect">
            <a:avLst/>
          </a:prstGeom>
        </p:spPr>
      </p:pic>
      <p:sp>
        <p:nvSpPr>
          <p:cNvPr id="10" name="Rectangle: Rounded Corners 9">
            <a:extLst>
              <a:ext uri="{FF2B5EF4-FFF2-40B4-BE49-F238E27FC236}">
                <a16:creationId xmlns:a16="http://schemas.microsoft.com/office/drawing/2014/main" id="{00C10DE9-7E0B-4D6A-9EFD-4482FA719B03}"/>
              </a:ext>
            </a:extLst>
          </p:cNvPr>
          <p:cNvSpPr/>
          <p:nvPr/>
        </p:nvSpPr>
        <p:spPr>
          <a:xfrm>
            <a:off x="148046" y="5867272"/>
            <a:ext cx="4981303" cy="88204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89987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AE8CC2C-900F-4F2E-97FA-22C61B9A38F8}"/>
              </a:ext>
            </a:extLst>
          </p:cNvPr>
          <p:cNvPicPr>
            <a:picLocks noChangeAspect="1"/>
          </p:cNvPicPr>
          <p:nvPr/>
        </p:nvPicPr>
        <p:blipFill>
          <a:blip r:embed="rId3"/>
          <a:stretch>
            <a:fillRect/>
          </a:stretch>
        </p:blipFill>
        <p:spPr>
          <a:xfrm>
            <a:off x="7458213" y="139861"/>
            <a:ext cx="4552812" cy="6578277"/>
          </a:xfrm>
          <a:prstGeom prst="rect">
            <a:avLst/>
          </a:prstGeom>
        </p:spPr>
      </p:pic>
      <p:pic>
        <p:nvPicPr>
          <p:cNvPr id="5" name="Picture 4">
            <a:extLst>
              <a:ext uri="{FF2B5EF4-FFF2-40B4-BE49-F238E27FC236}">
                <a16:creationId xmlns:a16="http://schemas.microsoft.com/office/drawing/2014/main" id="{5259F91D-AB74-4CE5-B0C1-45797CDBF78D}"/>
              </a:ext>
            </a:extLst>
          </p:cNvPr>
          <p:cNvPicPr>
            <a:picLocks noChangeAspect="1"/>
          </p:cNvPicPr>
          <p:nvPr/>
        </p:nvPicPr>
        <p:blipFill rotWithShape="1">
          <a:blip r:embed="rId4"/>
          <a:srcRect t="26224"/>
          <a:stretch/>
        </p:blipFill>
        <p:spPr>
          <a:xfrm>
            <a:off x="355134" y="1280160"/>
            <a:ext cx="6919149" cy="1404769"/>
          </a:xfrm>
          <a:prstGeom prst="rect">
            <a:avLst/>
          </a:prstGeom>
        </p:spPr>
      </p:pic>
      <p:sp>
        <p:nvSpPr>
          <p:cNvPr id="9" name="Content Placeholder 3">
            <a:extLst>
              <a:ext uri="{FF2B5EF4-FFF2-40B4-BE49-F238E27FC236}">
                <a16:creationId xmlns:a16="http://schemas.microsoft.com/office/drawing/2014/main" id="{618FB7C5-A373-41C6-A505-E64FBF33D192}"/>
              </a:ext>
            </a:extLst>
          </p:cNvPr>
          <p:cNvSpPr>
            <a:spLocks noGrp="1"/>
          </p:cNvSpPr>
          <p:nvPr>
            <p:ph idx="1"/>
          </p:nvPr>
        </p:nvSpPr>
        <p:spPr>
          <a:xfrm>
            <a:off x="446043" y="3111927"/>
            <a:ext cx="6155054" cy="3606211"/>
          </a:xfrm>
        </p:spPr>
        <p:txBody>
          <a:bodyPr>
            <a:normAutofit/>
          </a:bodyPr>
          <a:lstStyle/>
          <a:p>
            <a:pPr lvl="2"/>
            <a:endParaRPr lang="en-US" dirty="0"/>
          </a:p>
          <a:p>
            <a:pPr lvl="1"/>
            <a:endParaRPr lang="en-US" dirty="0"/>
          </a:p>
          <a:p>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spTree>
    <p:extLst>
      <p:ext uri="{BB962C8B-B14F-4D97-AF65-F5344CB8AC3E}">
        <p14:creationId xmlns:p14="http://schemas.microsoft.com/office/powerpoint/2010/main" val="2519681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2C8D98-65E8-42B2-BD0E-C45D8BFF9EEF}"/>
              </a:ext>
            </a:extLst>
          </p:cNvPr>
          <p:cNvPicPr>
            <a:picLocks noChangeAspect="1"/>
          </p:cNvPicPr>
          <p:nvPr/>
        </p:nvPicPr>
        <p:blipFill>
          <a:blip r:embed="rId2"/>
          <a:stretch>
            <a:fillRect/>
          </a:stretch>
        </p:blipFill>
        <p:spPr>
          <a:xfrm>
            <a:off x="604837" y="142875"/>
            <a:ext cx="10982325" cy="6572250"/>
          </a:xfrm>
          <a:prstGeom prst="rect">
            <a:avLst/>
          </a:prstGeom>
        </p:spPr>
      </p:pic>
    </p:spTree>
    <p:extLst>
      <p:ext uri="{BB962C8B-B14F-4D97-AF65-F5344CB8AC3E}">
        <p14:creationId xmlns:p14="http://schemas.microsoft.com/office/powerpoint/2010/main" val="4074135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sz="4000" dirty="0"/>
              <a:t>WHAT’S </a:t>
            </a:r>
            <a:r>
              <a:rPr lang="en-US" sz="4000" dirty="0">
                <a:solidFill>
                  <a:srgbClr val="FF0000"/>
                </a:solidFill>
              </a:rPr>
              <a:t>WRONG</a:t>
            </a:r>
            <a:r>
              <a:rPr lang="en-US" sz="4000" dirty="0"/>
              <a:t>?</a:t>
            </a:r>
          </a:p>
        </p:txBody>
      </p:sp>
      <p:sp>
        <p:nvSpPr>
          <p:cNvPr id="3" name="Rectangle 2">
            <a:extLst>
              <a:ext uri="{FF2B5EF4-FFF2-40B4-BE49-F238E27FC236}">
                <a16:creationId xmlns:a16="http://schemas.microsoft.com/office/drawing/2014/main" id="{382F2A8E-0CFC-481B-B436-0380C1829803}"/>
              </a:ext>
            </a:extLst>
          </p:cNvPr>
          <p:cNvSpPr/>
          <p:nvPr/>
        </p:nvSpPr>
        <p:spPr>
          <a:xfrm>
            <a:off x="2859741" y="2178424"/>
            <a:ext cx="1515035" cy="1013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AE8CC2C-900F-4F2E-97FA-22C61B9A38F8}"/>
              </a:ext>
            </a:extLst>
          </p:cNvPr>
          <p:cNvPicPr>
            <a:picLocks noChangeAspect="1"/>
          </p:cNvPicPr>
          <p:nvPr/>
        </p:nvPicPr>
        <p:blipFill>
          <a:blip r:embed="rId3"/>
          <a:stretch>
            <a:fillRect/>
          </a:stretch>
        </p:blipFill>
        <p:spPr>
          <a:xfrm>
            <a:off x="7458213" y="139861"/>
            <a:ext cx="4552812" cy="6578277"/>
          </a:xfrm>
          <a:prstGeom prst="rect">
            <a:avLst/>
          </a:prstGeom>
        </p:spPr>
      </p:pic>
      <p:sp>
        <p:nvSpPr>
          <p:cNvPr id="8" name="TextBox 7">
            <a:extLst>
              <a:ext uri="{FF2B5EF4-FFF2-40B4-BE49-F238E27FC236}">
                <a16:creationId xmlns:a16="http://schemas.microsoft.com/office/drawing/2014/main" id="{5F56B63B-050B-4F46-B5F9-88249394A051}"/>
              </a:ext>
            </a:extLst>
          </p:cNvPr>
          <p:cNvSpPr txBox="1"/>
          <p:nvPr/>
        </p:nvSpPr>
        <p:spPr>
          <a:xfrm>
            <a:off x="432639" y="3156858"/>
            <a:ext cx="6597082" cy="3139321"/>
          </a:xfrm>
          <a:prstGeom prst="rect">
            <a:avLst/>
          </a:prstGeom>
          <a:noFill/>
        </p:spPr>
        <p:txBody>
          <a:bodyPr wrap="square">
            <a:spAutoFit/>
          </a:bodyPr>
          <a:lstStyle/>
          <a:p>
            <a:pPr marL="285750" indent="-285750">
              <a:buFont typeface="Arial" panose="020B0604020202020204" pitchFamily="34" charset="0"/>
              <a:buChar char="•"/>
            </a:pPr>
            <a:r>
              <a:rPr lang="en-US" dirty="0"/>
              <a:t>Expense amount listed in </a:t>
            </a:r>
            <a:r>
              <a:rPr lang="en-US" dirty="0" err="1"/>
              <a:t>eTravel</a:t>
            </a:r>
            <a:r>
              <a:rPr lang="en-US" dirty="0"/>
              <a:t> should not include the following charges, which come out of Incidentals (</a:t>
            </a:r>
            <a:r>
              <a:rPr lang="en-US" i="1" dirty="0"/>
              <a:t>IE in M&amp;IE</a:t>
            </a:r>
            <a:r>
              <a:rPr lang="en-US" dirty="0"/>
              <a:t>)</a:t>
            </a:r>
          </a:p>
          <a:p>
            <a:pPr marL="742950" lvl="1" indent="-285750">
              <a:buFont typeface="Arial" panose="020B0604020202020204" pitchFamily="34" charset="0"/>
              <a:buChar char="•"/>
            </a:pPr>
            <a:r>
              <a:rPr lang="en-US" dirty="0"/>
              <a:t>Wait time fees</a:t>
            </a:r>
          </a:p>
          <a:p>
            <a:pPr marL="742950" lvl="1" indent="-285750">
              <a:buFont typeface="Arial" panose="020B0604020202020204" pitchFamily="34" charset="0"/>
              <a:buChar char="•"/>
            </a:pPr>
            <a:r>
              <a:rPr lang="en-US" dirty="0"/>
              <a:t>Reservation fees</a:t>
            </a:r>
          </a:p>
          <a:p>
            <a:pPr marL="742950" lvl="1" indent="-285750">
              <a:buFont typeface="Arial" panose="020B0604020202020204" pitchFamily="34" charset="0"/>
              <a:buChar char="•"/>
            </a:pPr>
            <a:r>
              <a:rPr lang="en-US" dirty="0"/>
              <a:t>Tip</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UBER: Booking Fees and Reservation Fees are two different fees.</a:t>
            </a:r>
          </a:p>
          <a:p>
            <a:pPr marL="742950" lvl="1" indent="-285750">
              <a:buFont typeface="Arial" panose="020B0604020202020204" pitchFamily="34" charset="0"/>
              <a:buChar char="•"/>
            </a:pPr>
            <a:r>
              <a:rPr lang="en-US" dirty="0"/>
              <a:t>Booking = reimbursable</a:t>
            </a:r>
          </a:p>
          <a:p>
            <a:pPr marL="742950" lvl="1" indent="-285750">
              <a:buFont typeface="Arial" panose="020B0604020202020204" pitchFamily="34" charset="0"/>
              <a:buChar char="•"/>
            </a:pPr>
            <a:r>
              <a:rPr lang="en-US" dirty="0"/>
              <a:t>Reservation = reimbursed through Incidentals</a:t>
            </a:r>
          </a:p>
          <a:p>
            <a:pPr marL="742950" lvl="1" indent="-285750">
              <a:buFont typeface="Arial" panose="020B0604020202020204" pitchFamily="34" charset="0"/>
              <a:buChar char="•"/>
            </a:pPr>
            <a:endParaRPr lang="en-US" dirty="0"/>
          </a:p>
        </p:txBody>
      </p:sp>
      <p:sp>
        <p:nvSpPr>
          <p:cNvPr id="9" name="Rectangle: Rounded Corners 8">
            <a:extLst>
              <a:ext uri="{FF2B5EF4-FFF2-40B4-BE49-F238E27FC236}">
                <a16:creationId xmlns:a16="http://schemas.microsoft.com/office/drawing/2014/main" id="{1E16AB56-7B0F-4E11-9BFC-07720E351C8A}"/>
              </a:ext>
            </a:extLst>
          </p:cNvPr>
          <p:cNvSpPr/>
          <p:nvPr/>
        </p:nvSpPr>
        <p:spPr>
          <a:xfrm>
            <a:off x="7127965" y="5261450"/>
            <a:ext cx="4981303" cy="33323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F60A54-892A-4A5A-9619-B20D5EC15D63}"/>
              </a:ext>
            </a:extLst>
          </p:cNvPr>
          <p:cNvSpPr/>
          <p:nvPr/>
        </p:nvSpPr>
        <p:spPr>
          <a:xfrm>
            <a:off x="7127966" y="4085741"/>
            <a:ext cx="4981303" cy="33323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B3F322E-F836-4D18-A9B5-AF4ABC82C257}"/>
              </a:ext>
            </a:extLst>
          </p:cNvPr>
          <p:cNvPicPr>
            <a:picLocks noChangeAspect="1"/>
          </p:cNvPicPr>
          <p:nvPr/>
        </p:nvPicPr>
        <p:blipFill>
          <a:blip r:embed="rId4"/>
          <a:stretch>
            <a:fillRect/>
          </a:stretch>
        </p:blipFill>
        <p:spPr>
          <a:xfrm>
            <a:off x="357052" y="1223499"/>
            <a:ext cx="6909548" cy="1406489"/>
          </a:xfrm>
          <a:prstGeom prst="rect">
            <a:avLst/>
          </a:prstGeom>
        </p:spPr>
      </p:pic>
    </p:spTree>
    <p:extLst>
      <p:ext uri="{BB962C8B-B14F-4D97-AF65-F5344CB8AC3E}">
        <p14:creationId xmlns:p14="http://schemas.microsoft.com/office/powerpoint/2010/main" val="1345426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TRAVEL ADVANCES: Traveler Eligibility</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6895540" cy="5372100"/>
          </a:xfrm>
        </p:spPr>
        <p:txBody>
          <a:bodyPr>
            <a:normAutofit/>
          </a:bodyPr>
          <a:lstStyle/>
          <a:p>
            <a:pPr lvl="1"/>
            <a:r>
              <a:rPr lang="en-US" dirty="0"/>
              <a:t>Signed up for </a:t>
            </a:r>
            <a:r>
              <a:rPr lang="en-US" dirty="0" err="1"/>
              <a:t>ePayment</a:t>
            </a:r>
            <a:r>
              <a:rPr lang="en-US" dirty="0"/>
              <a:t>.</a:t>
            </a:r>
          </a:p>
          <a:p>
            <a:pPr lvl="1"/>
            <a:endParaRPr lang="en-US" dirty="0"/>
          </a:p>
          <a:p>
            <a:pPr lvl="1"/>
            <a:r>
              <a:rPr lang="en-US" dirty="0"/>
              <a:t>No outstanding Travel Completions associated with a Travel Advance, more than 30 days after the return date of a previous trip.</a:t>
            </a:r>
          </a:p>
          <a:p>
            <a:pPr lvl="1"/>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7" name="Picture 6">
            <a:extLst>
              <a:ext uri="{FF2B5EF4-FFF2-40B4-BE49-F238E27FC236}">
                <a16:creationId xmlns:a16="http://schemas.microsoft.com/office/drawing/2014/main" id="{32522D6B-112C-4EB0-A949-4384C69C94BC}"/>
              </a:ext>
            </a:extLst>
          </p:cNvPr>
          <p:cNvPicPr>
            <a:picLocks noChangeAspect="1"/>
          </p:cNvPicPr>
          <p:nvPr/>
        </p:nvPicPr>
        <p:blipFill>
          <a:blip r:embed="rId3"/>
          <a:stretch>
            <a:fillRect/>
          </a:stretch>
        </p:blipFill>
        <p:spPr>
          <a:xfrm>
            <a:off x="732364" y="3239490"/>
            <a:ext cx="6713093" cy="3209055"/>
          </a:xfrm>
          <a:prstGeom prst="rect">
            <a:avLst/>
          </a:prstGeom>
          <a:ln w="12700">
            <a:solidFill>
              <a:schemeClr val="tx1"/>
            </a:solidFill>
          </a:ln>
        </p:spPr>
      </p:pic>
    </p:spTree>
    <p:extLst>
      <p:ext uri="{BB962C8B-B14F-4D97-AF65-F5344CB8AC3E}">
        <p14:creationId xmlns:p14="http://schemas.microsoft.com/office/powerpoint/2010/main" val="3930745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TRAVEL ADVANCES: Eligible Expenses</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428626" y="1143001"/>
            <a:ext cx="6895540" cy="5372100"/>
          </a:xfrm>
        </p:spPr>
        <p:txBody>
          <a:bodyPr>
            <a:normAutofit/>
          </a:bodyPr>
          <a:lstStyle/>
          <a:p>
            <a:pPr lvl="1"/>
            <a:r>
              <a:rPr lang="en-US" dirty="0"/>
              <a:t>Airfare (</a:t>
            </a:r>
            <a:r>
              <a:rPr lang="en-US" i="1" dirty="0"/>
              <a:t>with receipt</a:t>
            </a:r>
            <a:r>
              <a:rPr lang="en-US" dirty="0"/>
              <a:t>)</a:t>
            </a:r>
          </a:p>
          <a:p>
            <a:pPr lvl="1"/>
            <a:endParaRPr lang="en-US" dirty="0"/>
          </a:p>
          <a:p>
            <a:pPr lvl="1"/>
            <a:r>
              <a:rPr lang="en-US" dirty="0"/>
              <a:t>Lodging (</a:t>
            </a:r>
            <a:r>
              <a:rPr lang="en-US" i="1" dirty="0"/>
              <a:t>with booking confirmation</a:t>
            </a:r>
            <a:r>
              <a:rPr lang="en-US" dirty="0"/>
              <a:t>)</a:t>
            </a:r>
          </a:p>
          <a:p>
            <a:pPr lvl="2"/>
            <a:r>
              <a:rPr lang="en-US" dirty="0"/>
              <a:t>Up to F.A.R.</a:t>
            </a:r>
          </a:p>
          <a:p>
            <a:pPr lvl="2"/>
            <a:r>
              <a:rPr lang="en-US" dirty="0"/>
              <a:t>Balance paid out upon submittal of Travel Completion</a:t>
            </a:r>
          </a:p>
          <a:p>
            <a:pPr lvl="2"/>
            <a:r>
              <a:rPr lang="en-US" dirty="0"/>
              <a:t>EXAMPLE: F.A.R. for Mobile, Alabama = </a:t>
            </a:r>
            <a:r>
              <a:rPr lang="en-US" dirty="0">
                <a:highlight>
                  <a:srgbClr val="FFFF00"/>
                </a:highlight>
              </a:rPr>
              <a:t>$114</a:t>
            </a:r>
          </a:p>
          <a:p>
            <a:pPr lvl="2"/>
            <a:r>
              <a:rPr lang="en-US" dirty="0"/>
              <a:t>Nightly rate with fees = </a:t>
            </a:r>
            <a:r>
              <a:rPr lang="en-US" dirty="0">
                <a:highlight>
                  <a:srgbClr val="FFFF00"/>
                </a:highlight>
              </a:rPr>
              <a:t>$120</a:t>
            </a:r>
          </a:p>
          <a:p>
            <a:pPr lvl="2"/>
            <a:r>
              <a:rPr lang="en-US" dirty="0"/>
              <a:t>Upon approval of the Travel Advance, you will receive $114.00 per night</a:t>
            </a:r>
          </a:p>
          <a:p>
            <a:pPr lvl="2"/>
            <a:r>
              <a:rPr lang="en-US" dirty="0"/>
              <a:t>$114 x 3 nights = </a:t>
            </a:r>
            <a:r>
              <a:rPr lang="en-US" b="1" dirty="0"/>
              <a:t>$342.00 Total Lodging Advance</a:t>
            </a:r>
          </a:p>
          <a:p>
            <a:pPr lvl="2"/>
            <a:endParaRPr lang="en-US" b="1" dirty="0"/>
          </a:p>
          <a:p>
            <a:pPr lvl="1"/>
            <a:r>
              <a:rPr lang="en-US" dirty="0"/>
              <a:t>Conference fees (</a:t>
            </a:r>
            <a:r>
              <a:rPr lang="en-US" i="1" dirty="0"/>
              <a:t>with receipt</a:t>
            </a:r>
            <a:r>
              <a:rPr lang="en-US" dirty="0"/>
              <a:t>)</a:t>
            </a:r>
          </a:p>
          <a:p>
            <a:pPr lvl="1"/>
            <a:endParaRPr lang="en-US" dirty="0"/>
          </a:p>
          <a:p>
            <a:pPr lvl="2"/>
            <a:endParaRPr lang="en-US" b="1" dirty="0"/>
          </a:p>
          <a:p>
            <a:pPr lvl="2"/>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6" name="Picture 5">
            <a:extLst>
              <a:ext uri="{FF2B5EF4-FFF2-40B4-BE49-F238E27FC236}">
                <a16:creationId xmlns:a16="http://schemas.microsoft.com/office/drawing/2014/main" id="{557AC940-5BE0-49D5-9C05-E24595440B12}"/>
              </a:ext>
            </a:extLst>
          </p:cNvPr>
          <p:cNvPicPr>
            <a:picLocks noChangeAspect="1"/>
          </p:cNvPicPr>
          <p:nvPr/>
        </p:nvPicPr>
        <p:blipFill>
          <a:blip r:embed="rId3"/>
          <a:stretch>
            <a:fillRect/>
          </a:stretch>
        </p:blipFill>
        <p:spPr>
          <a:xfrm>
            <a:off x="7953344" y="1371600"/>
            <a:ext cx="4238656" cy="5486400"/>
          </a:xfrm>
          <a:prstGeom prst="rect">
            <a:avLst/>
          </a:prstGeom>
        </p:spPr>
      </p:pic>
    </p:spTree>
    <p:extLst>
      <p:ext uri="{BB962C8B-B14F-4D97-AF65-F5344CB8AC3E}">
        <p14:creationId xmlns:p14="http://schemas.microsoft.com/office/powerpoint/2010/main" val="2948387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TRAVEL ADVANCES: Procedure (</a:t>
            </a:r>
            <a:r>
              <a:rPr lang="en-US" dirty="0" err="1"/>
              <a:t>eTravel</a:t>
            </a:r>
            <a:r>
              <a:rPr lang="en-US" dirty="0"/>
              <a:t>)</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5" y="1663700"/>
            <a:ext cx="5012951" cy="4991100"/>
          </a:xfrm>
        </p:spPr>
        <p:txBody>
          <a:bodyPr>
            <a:normAutofit fontScale="85000" lnSpcReduction="20000"/>
          </a:bodyPr>
          <a:lstStyle/>
          <a:p>
            <a:pPr marL="914400" lvl="1" indent="-457200">
              <a:buAutoNum type="arabicPeriod"/>
            </a:pPr>
            <a:r>
              <a:rPr lang="en-US" dirty="0"/>
              <a:t>Complete a Travel Request + Advance.</a:t>
            </a:r>
          </a:p>
          <a:p>
            <a:pPr marL="914400" lvl="1" indent="-457200">
              <a:buAutoNum type="arabicPeriod"/>
            </a:pPr>
            <a:endParaRPr lang="en-US" dirty="0"/>
          </a:p>
          <a:p>
            <a:pPr marL="914400" lvl="1" indent="-457200">
              <a:buAutoNum type="arabicPeriod"/>
            </a:pPr>
            <a:r>
              <a:rPr lang="en-US" dirty="0"/>
              <a:t>Attach </a:t>
            </a:r>
            <a:r>
              <a:rPr lang="en-US" dirty="0">
                <a:highlight>
                  <a:srgbClr val="FFFF00"/>
                </a:highlight>
              </a:rPr>
              <a:t>QUOTES</a:t>
            </a:r>
            <a:r>
              <a:rPr lang="en-US" dirty="0"/>
              <a:t> for estimated expenses.  Do not make any purchases until your request is approved by the F.A.</a:t>
            </a:r>
          </a:p>
          <a:p>
            <a:pPr marL="914400" lvl="1" indent="-457200">
              <a:buAutoNum type="arabicPeriod"/>
            </a:pPr>
            <a:endParaRPr lang="en-US" dirty="0"/>
          </a:p>
          <a:p>
            <a:pPr marL="914400" lvl="1" indent="-457200">
              <a:buAutoNum type="arabicPeriod"/>
            </a:pPr>
            <a:r>
              <a:rPr lang="en-US" dirty="0"/>
              <a:t>Submit Doc for approvals.  Upon approval of the Travel Request, F.A. will DENY the Travel Doc.  The act of denying the doc sends it back to the person who created it, so they can revise it.</a:t>
            </a:r>
          </a:p>
          <a:p>
            <a:pPr marL="914400" lvl="1" indent="-457200">
              <a:buAutoNum type="arabicPeriod"/>
            </a:pPr>
            <a:endParaRPr lang="en-US" dirty="0"/>
          </a:p>
          <a:p>
            <a:pPr marL="914400" lvl="1" indent="-457200">
              <a:buAutoNum type="arabicPeriod"/>
            </a:pPr>
            <a:r>
              <a:rPr lang="en-US" dirty="0"/>
              <a:t>F.A. will include a message saying that the document has actually been approved, and to make purchases.</a:t>
            </a:r>
          </a:p>
          <a:p>
            <a:pPr marL="457200" lvl="1" indent="0">
              <a:buNone/>
            </a:pPr>
            <a:r>
              <a:rPr lang="en-US" dirty="0"/>
              <a:t>	(</a:t>
            </a:r>
            <a:r>
              <a:rPr lang="en-US" i="1" dirty="0"/>
              <a:t>Approval by denial</a:t>
            </a:r>
            <a:r>
              <a:rPr lang="en-US" dirty="0"/>
              <a:t>)</a:t>
            </a:r>
          </a:p>
          <a:p>
            <a:pPr marL="914400" lvl="1" indent="-457200">
              <a:buAutoNum type="arabicPeriod"/>
            </a:pPr>
            <a:endParaRPr lang="en-US" dirty="0"/>
          </a:p>
          <a:p>
            <a:pPr lvl="2"/>
            <a:endParaRPr lang="en-US" b="1" dirty="0"/>
          </a:p>
          <a:p>
            <a:pPr lvl="2"/>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8" name="Picture 7">
            <a:extLst>
              <a:ext uri="{FF2B5EF4-FFF2-40B4-BE49-F238E27FC236}">
                <a16:creationId xmlns:a16="http://schemas.microsoft.com/office/drawing/2014/main" id="{9B2737E5-2F89-411B-8F53-F0EC27969A6A}"/>
              </a:ext>
            </a:extLst>
          </p:cNvPr>
          <p:cNvPicPr/>
          <p:nvPr/>
        </p:nvPicPr>
        <p:blipFill>
          <a:blip r:embed="rId3"/>
          <a:stretch>
            <a:fillRect/>
          </a:stretch>
        </p:blipFill>
        <p:spPr>
          <a:xfrm>
            <a:off x="5311007" y="1936376"/>
            <a:ext cx="6700018" cy="2985247"/>
          </a:xfrm>
          <a:prstGeom prst="rect">
            <a:avLst/>
          </a:prstGeom>
          <a:ln w="12700">
            <a:solidFill>
              <a:schemeClr val="tx1"/>
            </a:solidFill>
          </a:ln>
        </p:spPr>
      </p:pic>
      <p:sp>
        <p:nvSpPr>
          <p:cNvPr id="5" name="Content Placeholder 3">
            <a:extLst>
              <a:ext uri="{FF2B5EF4-FFF2-40B4-BE49-F238E27FC236}">
                <a16:creationId xmlns:a16="http://schemas.microsoft.com/office/drawing/2014/main" id="{0497D896-C35F-439C-8EA5-E8565027306E}"/>
              </a:ext>
            </a:extLst>
          </p:cNvPr>
          <p:cNvSpPr txBox="1">
            <a:spLocks/>
          </p:cNvSpPr>
          <p:nvPr/>
        </p:nvSpPr>
        <p:spPr>
          <a:xfrm>
            <a:off x="534510" y="962025"/>
            <a:ext cx="11122979" cy="4828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2000" dirty="0"/>
              <a:t>*Travel Advances processed in RCUH follow a different procedure.  Refer to RCUH Procedure Guide.</a:t>
            </a:r>
          </a:p>
          <a:p>
            <a:pPr lvl="2"/>
            <a:endParaRPr lang="en-US" b="1" dirty="0"/>
          </a:p>
          <a:p>
            <a:pPr lvl="2"/>
            <a:endParaRPr lang="en-US" dirty="0"/>
          </a:p>
          <a:p>
            <a:pPr lvl="2"/>
            <a:endParaRPr lang="en-US" dirty="0"/>
          </a:p>
          <a:p>
            <a:pPr lvl="1"/>
            <a:endParaRPr lang="en-US" dirty="0"/>
          </a:p>
          <a:p>
            <a:pPr lvl="1"/>
            <a:endParaRPr lang="en-US" dirty="0"/>
          </a:p>
          <a:p>
            <a:pPr lvl="2"/>
            <a:endParaRPr lang="en-US" dirty="0"/>
          </a:p>
          <a:p>
            <a:pPr marL="914400" lvl="2" indent="0">
              <a:buFont typeface="Arial" panose="020B0604020202020204" pitchFamily="34" charset="0"/>
              <a:buNone/>
            </a:pPr>
            <a:endParaRPr lang="en-US" dirty="0"/>
          </a:p>
        </p:txBody>
      </p:sp>
    </p:spTree>
    <p:extLst>
      <p:ext uri="{BB962C8B-B14F-4D97-AF65-F5344CB8AC3E}">
        <p14:creationId xmlns:p14="http://schemas.microsoft.com/office/powerpoint/2010/main" val="20790535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TRAVEL ADVANCES: Procedure (</a:t>
            </a:r>
            <a:r>
              <a:rPr lang="en-US" dirty="0" err="1"/>
              <a:t>eTravel</a:t>
            </a:r>
            <a:r>
              <a:rPr lang="en-US" dirty="0"/>
              <a:t>)</a:t>
            </a:r>
          </a:p>
        </p:txBody>
      </p:sp>
      <p:sp>
        <p:nvSpPr>
          <p:cNvPr id="4" name="Content Placeholder 3">
            <a:extLst>
              <a:ext uri="{FF2B5EF4-FFF2-40B4-BE49-F238E27FC236}">
                <a16:creationId xmlns:a16="http://schemas.microsoft.com/office/drawing/2014/main" id="{98708E01-87A2-40AA-8894-36B8F69AB8A2}"/>
              </a:ext>
            </a:extLst>
          </p:cNvPr>
          <p:cNvSpPr>
            <a:spLocks noGrp="1"/>
          </p:cNvSpPr>
          <p:nvPr>
            <p:ph idx="1"/>
          </p:nvPr>
        </p:nvSpPr>
        <p:spPr>
          <a:xfrm>
            <a:off x="180974" y="1143001"/>
            <a:ext cx="6022601" cy="5372100"/>
          </a:xfrm>
        </p:spPr>
        <p:txBody>
          <a:bodyPr>
            <a:normAutofit fontScale="92500" lnSpcReduction="20000"/>
          </a:bodyPr>
          <a:lstStyle/>
          <a:p>
            <a:pPr marL="457200" lvl="1" indent="0">
              <a:buNone/>
            </a:pPr>
            <a:r>
              <a:rPr lang="en-US" dirty="0"/>
              <a:t>5. Make travel arrangements.</a:t>
            </a:r>
          </a:p>
          <a:p>
            <a:pPr marL="457200" lvl="1" indent="0">
              <a:buNone/>
            </a:pPr>
            <a:endParaRPr lang="en-US" dirty="0"/>
          </a:p>
          <a:p>
            <a:pPr marL="457200" lvl="1" indent="0">
              <a:buNone/>
            </a:pPr>
            <a:r>
              <a:rPr lang="en-US" dirty="0"/>
              <a:t>6. Attach </a:t>
            </a:r>
            <a:r>
              <a:rPr lang="en-US" dirty="0">
                <a:highlight>
                  <a:srgbClr val="00FF00"/>
                </a:highlight>
              </a:rPr>
              <a:t>receipts</a:t>
            </a:r>
            <a:r>
              <a:rPr lang="en-US" dirty="0"/>
              <a:t>/confirmation of payment emails / hotel booking confirmations to the Doc, for expenses you are seeking advance payment for.</a:t>
            </a:r>
          </a:p>
          <a:p>
            <a:pPr marL="457200" lvl="1" indent="0">
              <a:buNone/>
            </a:pPr>
            <a:endParaRPr lang="en-US" dirty="0"/>
          </a:p>
          <a:p>
            <a:pPr marL="457200" lvl="1" indent="0">
              <a:buNone/>
            </a:pPr>
            <a:r>
              <a:rPr lang="en-US" dirty="0"/>
              <a:t>7. Resubmit the Doc for a SECOND ROUND of approvals.</a:t>
            </a:r>
          </a:p>
          <a:p>
            <a:pPr marL="457200" lvl="1" indent="0">
              <a:buNone/>
            </a:pPr>
            <a:endParaRPr lang="en-US" dirty="0"/>
          </a:p>
          <a:p>
            <a:pPr marL="457200" lvl="1" indent="0">
              <a:buNone/>
            </a:pPr>
            <a:r>
              <a:rPr lang="en-US" dirty="0"/>
              <a:t>8.  Traveler will receive an automated email when the F.A. has officially approved their Travel Request a second time.</a:t>
            </a:r>
          </a:p>
          <a:p>
            <a:pPr marL="457200" lvl="1" indent="0">
              <a:buNone/>
            </a:pPr>
            <a:endParaRPr lang="en-US" dirty="0"/>
          </a:p>
          <a:p>
            <a:pPr marL="457200" lvl="1" indent="0">
              <a:buNone/>
            </a:pPr>
            <a:r>
              <a:rPr lang="en-US" dirty="0"/>
              <a:t>…</a:t>
            </a:r>
          </a:p>
          <a:p>
            <a:pPr marL="457200" lvl="1" indent="0">
              <a:buNone/>
            </a:pPr>
            <a:endParaRPr lang="en-US" dirty="0"/>
          </a:p>
          <a:p>
            <a:pPr marL="457200" lvl="1" indent="0">
              <a:buNone/>
            </a:pPr>
            <a:r>
              <a:rPr lang="en-US" dirty="0"/>
              <a:t>Due to the functionality of the RCUH Platform, the process of having RCUH Travel Advances approved differs from eTravel.  </a:t>
            </a:r>
          </a:p>
          <a:p>
            <a:pPr lvl="2"/>
            <a:endParaRPr lang="en-US" b="1" dirty="0"/>
          </a:p>
          <a:p>
            <a:pPr lvl="2"/>
            <a:endParaRPr lang="en-US" dirty="0"/>
          </a:p>
          <a:p>
            <a:pPr lvl="2"/>
            <a:endParaRPr lang="en-US" dirty="0"/>
          </a:p>
          <a:p>
            <a:pPr lvl="1"/>
            <a:endParaRPr lang="en-US" dirty="0"/>
          </a:p>
          <a:p>
            <a:pPr lvl="1"/>
            <a:endParaRPr lang="en-US" dirty="0"/>
          </a:p>
          <a:p>
            <a:pPr lvl="2"/>
            <a:endParaRPr lang="en-US" dirty="0"/>
          </a:p>
          <a:p>
            <a:pPr marL="914400" lvl="2" indent="0">
              <a:buNone/>
            </a:pPr>
            <a:endParaRPr lang="en-US" dirty="0"/>
          </a:p>
        </p:txBody>
      </p:sp>
      <p:pic>
        <p:nvPicPr>
          <p:cNvPr id="5" name="Picture 4">
            <a:extLst>
              <a:ext uri="{FF2B5EF4-FFF2-40B4-BE49-F238E27FC236}">
                <a16:creationId xmlns:a16="http://schemas.microsoft.com/office/drawing/2014/main" id="{640D64F7-C927-4825-BA66-C76405F127D9}"/>
              </a:ext>
            </a:extLst>
          </p:cNvPr>
          <p:cNvPicPr/>
          <p:nvPr/>
        </p:nvPicPr>
        <p:blipFill rotWithShape="1">
          <a:blip r:embed="rId3">
            <a:extLst>
              <a:ext uri="{28A0092B-C50C-407E-A947-70E740481C1C}">
                <a14:useLocalDpi xmlns:a14="http://schemas.microsoft.com/office/drawing/2010/main" val="0"/>
              </a:ext>
            </a:extLst>
          </a:blip>
          <a:srcRect l="6800" t="5423" r="9168" b="6358"/>
          <a:stretch/>
        </p:blipFill>
        <p:spPr bwMode="auto">
          <a:xfrm>
            <a:off x="7736542" y="833031"/>
            <a:ext cx="4329952" cy="5888213"/>
          </a:xfrm>
          <a:prstGeom prst="rect">
            <a:avLst/>
          </a:prstGeom>
          <a:ln w="12700">
            <a:solidFill>
              <a:schemeClr val="tx1"/>
            </a:solidFill>
          </a:ln>
        </p:spPr>
      </p:pic>
    </p:spTree>
    <p:extLst>
      <p:ext uri="{BB962C8B-B14F-4D97-AF65-F5344CB8AC3E}">
        <p14:creationId xmlns:p14="http://schemas.microsoft.com/office/powerpoint/2010/main" val="28584101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CCC9D-B9EB-4D65-9401-4FF622169A8E}"/>
              </a:ext>
            </a:extLst>
          </p:cNvPr>
          <p:cNvSpPr>
            <a:spLocks noGrp="1"/>
          </p:cNvSpPr>
          <p:nvPr>
            <p:ph type="title"/>
          </p:nvPr>
        </p:nvSpPr>
        <p:spPr>
          <a:xfrm>
            <a:off x="180975" y="203200"/>
            <a:ext cx="11563350" cy="758825"/>
          </a:xfrm>
        </p:spPr>
        <p:txBody>
          <a:bodyPr>
            <a:normAutofit/>
          </a:bodyPr>
          <a:lstStyle/>
          <a:p>
            <a:r>
              <a:rPr lang="en-US" dirty="0"/>
              <a:t>TRAVEL ADVANCES: Procedure (eTravel only)</a:t>
            </a:r>
          </a:p>
        </p:txBody>
      </p:sp>
      <p:sp>
        <p:nvSpPr>
          <p:cNvPr id="5" name="Content Placeholder 4">
            <a:extLst>
              <a:ext uri="{FF2B5EF4-FFF2-40B4-BE49-F238E27FC236}">
                <a16:creationId xmlns:a16="http://schemas.microsoft.com/office/drawing/2014/main" id="{E710FFE1-21EF-476E-B880-479C51368968}"/>
              </a:ext>
            </a:extLst>
          </p:cNvPr>
          <p:cNvSpPr>
            <a:spLocks noGrp="1"/>
          </p:cNvSpPr>
          <p:nvPr>
            <p:ph idx="1"/>
          </p:nvPr>
        </p:nvSpPr>
        <p:spPr>
          <a:xfrm>
            <a:off x="180975" y="1174376"/>
            <a:ext cx="7143190" cy="5546868"/>
          </a:xfrm>
        </p:spPr>
        <p:txBody>
          <a:bodyPr>
            <a:normAutofit fontScale="92500"/>
          </a:bodyPr>
          <a:lstStyle/>
          <a:p>
            <a:r>
              <a:rPr lang="en-US" dirty="0"/>
              <a:t>Submit Travel Advance for round 1 of approvals no later than 6 weeks prior to departure date.</a:t>
            </a:r>
          </a:p>
          <a:p>
            <a:endParaRPr lang="en-US" dirty="0"/>
          </a:p>
          <a:p>
            <a:r>
              <a:rPr lang="en-US" dirty="0"/>
              <a:t>Travel Advances often get held up on the Content Review Approval level</a:t>
            </a:r>
          </a:p>
          <a:p>
            <a:pPr lvl="1"/>
            <a:r>
              <a:rPr lang="en-US" dirty="0"/>
              <a:t>Discrepancies</a:t>
            </a:r>
          </a:p>
          <a:p>
            <a:pPr lvl="1"/>
            <a:r>
              <a:rPr lang="en-US" dirty="0"/>
              <a:t>Additional documentation required</a:t>
            </a:r>
          </a:p>
          <a:p>
            <a:pPr lvl="1"/>
            <a:endParaRPr lang="en-US" dirty="0"/>
          </a:p>
          <a:p>
            <a:r>
              <a:rPr lang="en-US" dirty="0"/>
              <a:t>Travel Advances require two rounds of approvals.</a:t>
            </a:r>
          </a:p>
          <a:p>
            <a:endParaRPr lang="en-US" dirty="0"/>
          </a:p>
          <a:p>
            <a:r>
              <a:rPr lang="en-US" dirty="0"/>
              <a:t>Doc routes to Disbursing after approved by the F.A.  It must reach them a minimum of 10 business days prior to the departure date.</a:t>
            </a:r>
          </a:p>
          <a:p>
            <a:endParaRPr lang="en-US" dirty="0"/>
          </a:p>
          <a:p>
            <a:pPr lvl="1"/>
            <a:endParaRPr lang="en-US" dirty="0"/>
          </a:p>
          <a:p>
            <a:pPr lvl="1"/>
            <a:endParaRPr lang="en-US" dirty="0"/>
          </a:p>
          <a:p>
            <a:pPr lvl="1"/>
            <a:endParaRPr lang="en-US" dirty="0"/>
          </a:p>
        </p:txBody>
      </p:sp>
      <p:pic>
        <p:nvPicPr>
          <p:cNvPr id="6" name="Picture 5">
            <a:extLst>
              <a:ext uri="{FF2B5EF4-FFF2-40B4-BE49-F238E27FC236}">
                <a16:creationId xmlns:a16="http://schemas.microsoft.com/office/drawing/2014/main" id="{691DF16E-BD4B-4E8C-9F41-713D2B617992}"/>
              </a:ext>
            </a:extLst>
          </p:cNvPr>
          <p:cNvPicPr/>
          <p:nvPr/>
        </p:nvPicPr>
        <p:blipFill rotWithShape="1">
          <a:blip r:embed="rId3">
            <a:extLst>
              <a:ext uri="{28A0092B-C50C-407E-A947-70E740481C1C}">
                <a14:useLocalDpi xmlns:a14="http://schemas.microsoft.com/office/drawing/2010/main" val="0"/>
              </a:ext>
            </a:extLst>
          </a:blip>
          <a:srcRect l="6800" t="5423" r="9168" b="6358"/>
          <a:stretch/>
        </p:blipFill>
        <p:spPr bwMode="auto">
          <a:xfrm>
            <a:off x="7736542" y="833031"/>
            <a:ext cx="4329952" cy="5888213"/>
          </a:xfrm>
          <a:prstGeom prst="rect">
            <a:avLst/>
          </a:prstGeom>
          <a:ln w="12700">
            <a:solidFill>
              <a:schemeClr val="tx1"/>
            </a:solidFill>
          </a:ln>
        </p:spPr>
      </p:pic>
    </p:spTree>
    <p:extLst>
      <p:ext uri="{BB962C8B-B14F-4D97-AF65-F5344CB8AC3E}">
        <p14:creationId xmlns:p14="http://schemas.microsoft.com/office/powerpoint/2010/main" val="18933000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D95DA-C841-4D86-9FA4-052E8C39FEB6}"/>
              </a:ext>
            </a:extLst>
          </p:cNvPr>
          <p:cNvPicPr/>
          <p:nvPr/>
        </p:nvPicPr>
        <p:blipFill rotWithShape="1">
          <a:blip r:embed="rId2">
            <a:extLst>
              <a:ext uri="{28A0092B-C50C-407E-A947-70E740481C1C}">
                <a14:useLocalDpi xmlns:a14="http://schemas.microsoft.com/office/drawing/2010/main" val="0"/>
              </a:ext>
            </a:extLst>
          </a:blip>
          <a:srcRect t="45679"/>
          <a:stretch/>
        </p:blipFill>
        <p:spPr bwMode="auto">
          <a:xfrm>
            <a:off x="977153" y="2800800"/>
            <a:ext cx="4213411" cy="2407106"/>
          </a:xfrm>
          <a:prstGeom prst="rect">
            <a:avLst/>
          </a:prstGeom>
          <a:ln w="12700">
            <a:solidFill>
              <a:schemeClr val="tx1"/>
            </a:solid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B5ABD1C3-DA5F-456F-A995-6853C17AF587}"/>
              </a:ext>
            </a:extLst>
          </p:cNvPr>
          <p:cNvSpPr>
            <a:spLocks noGrp="1"/>
          </p:cNvSpPr>
          <p:nvPr>
            <p:ph idx="1"/>
          </p:nvPr>
        </p:nvSpPr>
        <p:spPr>
          <a:xfrm>
            <a:off x="180974" y="510989"/>
            <a:ext cx="11302813" cy="3343836"/>
          </a:xfrm>
        </p:spPr>
        <p:txBody>
          <a:bodyPr>
            <a:normAutofit/>
          </a:bodyPr>
          <a:lstStyle/>
          <a:p>
            <a:r>
              <a:rPr lang="en-US" dirty="0"/>
              <a:t>When justification or further explanation about a purchase is required, statements can be input in the eTravel Comments box, in the bottom left corner of the Doc.</a:t>
            </a:r>
          </a:p>
          <a:p>
            <a:pPr lvl="1"/>
            <a:endParaRPr lang="en-US" dirty="0"/>
          </a:p>
          <a:p>
            <a:pPr lvl="1"/>
            <a:endParaRPr lang="en-US" dirty="0"/>
          </a:p>
          <a:p>
            <a:pPr lvl="1"/>
            <a:endParaRPr lang="en-US" dirty="0"/>
          </a:p>
        </p:txBody>
      </p:sp>
      <p:pic>
        <p:nvPicPr>
          <p:cNvPr id="7" name="Picture 6">
            <a:extLst>
              <a:ext uri="{FF2B5EF4-FFF2-40B4-BE49-F238E27FC236}">
                <a16:creationId xmlns:a16="http://schemas.microsoft.com/office/drawing/2014/main" id="{887B5556-5772-4EBB-8889-99B0DF7AED24}"/>
              </a:ext>
            </a:extLst>
          </p:cNvPr>
          <p:cNvPicPr>
            <a:picLocks noChangeAspect="1"/>
          </p:cNvPicPr>
          <p:nvPr/>
        </p:nvPicPr>
        <p:blipFill>
          <a:blip r:embed="rId3"/>
          <a:stretch>
            <a:fillRect/>
          </a:stretch>
        </p:blipFill>
        <p:spPr>
          <a:xfrm>
            <a:off x="5387787" y="1577976"/>
            <a:ext cx="5898777" cy="5037791"/>
          </a:xfrm>
          <a:prstGeom prst="rect">
            <a:avLst/>
          </a:prstGeom>
          <a:ln w="12700">
            <a:solidFill>
              <a:schemeClr val="tx1"/>
            </a:solidFill>
          </a:ln>
        </p:spPr>
      </p:pic>
    </p:spTree>
    <p:extLst>
      <p:ext uri="{BB962C8B-B14F-4D97-AF65-F5344CB8AC3E}">
        <p14:creationId xmlns:p14="http://schemas.microsoft.com/office/powerpoint/2010/main" val="11354330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3F8B7-C844-4597-B843-1387D5613849}"/>
              </a:ext>
            </a:extLst>
          </p:cNvPr>
          <p:cNvSpPr>
            <a:spLocks noGrp="1"/>
          </p:cNvSpPr>
          <p:nvPr>
            <p:ph type="title"/>
          </p:nvPr>
        </p:nvSpPr>
        <p:spPr>
          <a:xfrm>
            <a:off x="282388" y="105615"/>
            <a:ext cx="10515600" cy="701209"/>
          </a:xfrm>
        </p:spPr>
        <p:txBody>
          <a:bodyPr/>
          <a:lstStyle/>
          <a:p>
            <a:r>
              <a:rPr lang="en-US" dirty="0"/>
              <a:t>Something to note…</a:t>
            </a:r>
          </a:p>
        </p:txBody>
      </p:sp>
      <p:sp>
        <p:nvSpPr>
          <p:cNvPr id="3" name="Content Placeholder 2">
            <a:extLst>
              <a:ext uri="{FF2B5EF4-FFF2-40B4-BE49-F238E27FC236}">
                <a16:creationId xmlns:a16="http://schemas.microsoft.com/office/drawing/2014/main" id="{7997EBB7-7EDC-488A-959A-94C6561D927F}"/>
              </a:ext>
            </a:extLst>
          </p:cNvPr>
          <p:cNvSpPr>
            <a:spLocks noGrp="1"/>
          </p:cNvSpPr>
          <p:nvPr>
            <p:ph idx="1"/>
          </p:nvPr>
        </p:nvSpPr>
        <p:spPr>
          <a:xfrm>
            <a:off x="475129" y="986119"/>
            <a:ext cx="11089342" cy="3946848"/>
          </a:xfrm>
        </p:spPr>
        <p:txBody>
          <a:bodyPr>
            <a:normAutofit/>
          </a:bodyPr>
          <a:lstStyle/>
          <a:p>
            <a:r>
              <a:rPr lang="en-US" sz="2400" u="sng" dirty="0"/>
              <a:t>Only</a:t>
            </a:r>
            <a:r>
              <a:rPr lang="en-US" sz="2400" dirty="0"/>
              <a:t> Traveler notified when the Travel Doc has been officially approved at the F.A. level.</a:t>
            </a:r>
          </a:p>
          <a:p>
            <a:endParaRPr lang="en-US" sz="2400" dirty="0"/>
          </a:p>
          <a:p>
            <a:r>
              <a:rPr lang="en-US" sz="2400" dirty="0"/>
              <a:t>Preparers: If preparing Travel Requests </a:t>
            </a:r>
            <a:r>
              <a:rPr lang="en-US" sz="2400" u="sng" dirty="0"/>
              <a:t>WITHOUT</a:t>
            </a:r>
            <a:r>
              <a:rPr lang="en-US" sz="2400" dirty="0"/>
              <a:t> Advance, tell traveler to inform you when Travel Doc has been approved, if you are making their travel arrangements.</a:t>
            </a:r>
          </a:p>
          <a:p>
            <a:endParaRPr lang="en-US" sz="2400" dirty="0"/>
          </a:p>
          <a:p>
            <a:r>
              <a:rPr lang="en-US" sz="2400" dirty="0" err="1"/>
              <a:t>eTravel</a:t>
            </a:r>
            <a:r>
              <a:rPr lang="en-US" sz="2400" dirty="0"/>
              <a:t>: Document Route Log:</a:t>
            </a:r>
          </a:p>
          <a:p>
            <a:pPr lvl="1"/>
            <a:r>
              <a:rPr lang="en-US" sz="2000" dirty="0"/>
              <a:t>Travel approved at Fiscal Authority Level = Approved Travel Doc.</a:t>
            </a:r>
          </a:p>
          <a:p>
            <a:endParaRPr lang="en-US" dirty="0"/>
          </a:p>
          <a:p>
            <a:endParaRPr lang="en-US" dirty="0"/>
          </a:p>
          <a:p>
            <a:pPr marL="0" indent="0">
              <a:buNone/>
            </a:pPr>
            <a:endParaRPr lang="en-US" dirty="0"/>
          </a:p>
          <a:p>
            <a:endParaRPr lang="en-US" dirty="0"/>
          </a:p>
        </p:txBody>
      </p:sp>
      <p:pic>
        <p:nvPicPr>
          <p:cNvPr id="5" name="Picture 4">
            <a:extLst>
              <a:ext uri="{FF2B5EF4-FFF2-40B4-BE49-F238E27FC236}">
                <a16:creationId xmlns:a16="http://schemas.microsoft.com/office/drawing/2014/main" id="{6D4D3725-CEAB-4BB9-8E77-38B52ACE7C3B}"/>
              </a:ext>
            </a:extLst>
          </p:cNvPr>
          <p:cNvPicPr>
            <a:picLocks noChangeAspect="1"/>
          </p:cNvPicPr>
          <p:nvPr/>
        </p:nvPicPr>
        <p:blipFill>
          <a:blip r:embed="rId2"/>
          <a:stretch>
            <a:fillRect/>
          </a:stretch>
        </p:blipFill>
        <p:spPr>
          <a:xfrm>
            <a:off x="627529" y="4279905"/>
            <a:ext cx="10170459" cy="2333670"/>
          </a:xfrm>
          <a:prstGeom prst="rect">
            <a:avLst/>
          </a:prstGeom>
        </p:spPr>
      </p:pic>
    </p:spTree>
    <p:extLst>
      <p:ext uri="{BB962C8B-B14F-4D97-AF65-F5344CB8AC3E}">
        <p14:creationId xmlns:p14="http://schemas.microsoft.com/office/powerpoint/2010/main" val="7719577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40A20-E205-4326-9599-701A42C9C3A8}"/>
              </a:ext>
            </a:extLst>
          </p:cNvPr>
          <p:cNvSpPr>
            <a:spLocks noGrp="1"/>
          </p:cNvSpPr>
          <p:nvPr>
            <p:ph type="title"/>
          </p:nvPr>
        </p:nvSpPr>
        <p:spPr>
          <a:xfrm>
            <a:off x="147918" y="-125056"/>
            <a:ext cx="10515600" cy="1325563"/>
          </a:xfrm>
        </p:spPr>
        <p:txBody>
          <a:bodyPr/>
          <a:lstStyle/>
          <a:p>
            <a:r>
              <a:rPr lang="en-US" dirty="0"/>
              <a:t>RCUH</a:t>
            </a:r>
          </a:p>
        </p:txBody>
      </p:sp>
      <p:sp>
        <p:nvSpPr>
          <p:cNvPr id="3" name="Content Placeholder 2">
            <a:extLst>
              <a:ext uri="{FF2B5EF4-FFF2-40B4-BE49-F238E27FC236}">
                <a16:creationId xmlns:a16="http://schemas.microsoft.com/office/drawing/2014/main" id="{D4A7CF18-ACD5-424C-A203-D134670B9100}"/>
              </a:ext>
            </a:extLst>
          </p:cNvPr>
          <p:cNvSpPr>
            <a:spLocks noGrp="1"/>
          </p:cNvSpPr>
          <p:nvPr>
            <p:ph idx="1"/>
          </p:nvPr>
        </p:nvSpPr>
        <p:spPr>
          <a:xfrm>
            <a:off x="461682" y="1200507"/>
            <a:ext cx="5634318" cy="4351338"/>
          </a:xfrm>
        </p:spPr>
        <p:txBody>
          <a:bodyPr>
            <a:normAutofit fontScale="92500"/>
          </a:bodyPr>
          <a:lstStyle/>
          <a:p>
            <a:r>
              <a:rPr lang="en-US" dirty="0"/>
              <a:t>Use RCUH to prepare employee Travel Docs if travel is funded by…</a:t>
            </a:r>
          </a:p>
          <a:p>
            <a:pPr lvl="1"/>
            <a:r>
              <a:rPr lang="en-US" dirty="0"/>
              <a:t>Some grants/Trust Funds: Acc. starts with 4XXXXXX</a:t>
            </a:r>
          </a:p>
          <a:p>
            <a:pPr lvl="1"/>
            <a:r>
              <a:rPr lang="en-US" dirty="0"/>
              <a:t>Perkins Funds: Acc. starts with 5XXXXXX</a:t>
            </a:r>
          </a:p>
          <a:p>
            <a:pPr lvl="1"/>
            <a:r>
              <a:rPr lang="en-US" dirty="0"/>
              <a:t>Federal Contracts &amp; Grants: Acc. starts with 6XXXXXX</a:t>
            </a:r>
          </a:p>
          <a:p>
            <a:pPr lvl="1"/>
            <a:endParaRPr lang="en-US" dirty="0"/>
          </a:p>
          <a:p>
            <a:r>
              <a:rPr lang="en-US" dirty="0"/>
              <a:t>RCUH is not as user friendly as </a:t>
            </a:r>
            <a:r>
              <a:rPr lang="en-US" dirty="0" err="1"/>
              <a:t>eTravel</a:t>
            </a:r>
            <a:r>
              <a:rPr lang="en-US" dirty="0"/>
              <a:t>.</a:t>
            </a:r>
          </a:p>
          <a:p>
            <a:r>
              <a:rPr lang="en-US" dirty="0"/>
              <a:t>Refer to RCUH Travel Guide for more info.</a:t>
            </a:r>
          </a:p>
        </p:txBody>
      </p:sp>
      <p:pic>
        <p:nvPicPr>
          <p:cNvPr id="5" name="Picture 4">
            <a:extLst>
              <a:ext uri="{FF2B5EF4-FFF2-40B4-BE49-F238E27FC236}">
                <a16:creationId xmlns:a16="http://schemas.microsoft.com/office/drawing/2014/main" id="{2662126D-DEEC-48FD-8FA8-327BAF1ADC15}"/>
              </a:ext>
            </a:extLst>
          </p:cNvPr>
          <p:cNvPicPr>
            <a:picLocks noChangeAspect="1"/>
          </p:cNvPicPr>
          <p:nvPr/>
        </p:nvPicPr>
        <p:blipFill>
          <a:blip r:embed="rId2"/>
          <a:stretch>
            <a:fillRect/>
          </a:stretch>
        </p:blipFill>
        <p:spPr>
          <a:xfrm>
            <a:off x="6409764" y="1976918"/>
            <a:ext cx="5487166" cy="2915057"/>
          </a:xfrm>
          <a:prstGeom prst="rect">
            <a:avLst/>
          </a:prstGeom>
          <a:ln w="12700">
            <a:solidFill>
              <a:schemeClr val="tx1"/>
            </a:solidFill>
          </a:ln>
        </p:spPr>
      </p:pic>
    </p:spTree>
    <p:extLst>
      <p:ext uri="{BB962C8B-B14F-4D97-AF65-F5344CB8AC3E}">
        <p14:creationId xmlns:p14="http://schemas.microsoft.com/office/powerpoint/2010/main" val="2241209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40A20-E205-4326-9599-701A42C9C3A8}"/>
              </a:ext>
            </a:extLst>
          </p:cNvPr>
          <p:cNvSpPr>
            <a:spLocks noGrp="1"/>
          </p:cNvSpPr>
          <p:nvPr>
            <p:ph type="title"/>
          </p:nvPr>
        </p:nvSpPr>
        <p:spPr>
          <a:xfrm>
            <a:off x="236528" y="0"/>
            <a:ext cx="10515600" cy="1325563"/>
          </a:xfrm>
        </p:spPr>
        <p:txBody>
          <a:bodyPr/>
          <a:lstStyle/>
          <a:p>
            <a:r>
              <a:rPr lang="en-US" dirty="0"/>
              <a:t>UH Foundation</a:t>
            </a:r>
          </a:p>
        </p:txBody>
      </p:sp>
      <p:sp>
        <p:nvSpPr>
          <p:cNvPr id="3" name="Content Placeholder 2">
            <a:extLst>
              <a:ext uri="{FF2B5EF4-FFF2-40B4-BE49-F238E27FC236}">
                <a16:creationId xmlns:a16="http://schemas.microsoft.com/office/drawing/2014/main" id="{D4A7CF18-ACD5-424C-A203-D134670B9100}"/>
              </a:ext>
            </a:extLst>
          </p:cNvPr>
          <p:cNvSpPr>
            <a:spLocks noGrp="1"/>
          </p:cNvSpPr>
          <p:nvPr>
            <p:ph idx="1"/>
          </p:nvPr>
        </p:nvSpPr>
        <p:spPr>
          <a:xfrm>
            <a:off x="443754" y="4058845"/>
            <a:ext cx="5096434" cy="2172634"/>
          </a:xfrm>
        </p:spPr>
        <p:txBody>
          <a:bodyPr>
            <a:normAutofit fontScale="25000" lnSpcReduction="20000"/>
          </a:bodyPr>
          <a:lstStyle/>
          <a:p>
            <a:r>
              <a:rPr lang="en-US" sz="7200" dirty="0"/>
              <a:t>Use </a:t>
            </a:r>
            <a:r>
              <a:rPr lang="en-US" sz="7200" dirty="0" err="1"/>
              <a:t>eTravel</a:t>
            </a:r>
            <a:r>
              <a:rPr lang="en-US" sz="7200" dirty="0"/>
              <a:t> to allow for Business Office review, and to prepare the supporting doc UH Foundation requires.</a:t>
            </a:r>
          </a:p>
          <a:p>
            <a:endParaRPr lang="en-US" sz="7200" dirty="0"/>
          </a:p>
          <a:p>
            <a:r>
              <a:rPr lang="en-US" sz="7200" dirty="0"/>
              <a:t>Travel reimbursements are processed via Concur.  </a:t>
            </a:r>
          </a:p>
          <a:p>
            <a:endParaRPr lang="en-US" sz="7200" dirty="0"/>
          </a:p>
          <a:p>
            <a:r>
              <a:rPr lang="en-US" sz="7200" dirty="0"/>
              <a:t>Obtain access to Concur via UH Foundation website.</a:t>
            </a:r>
          </a:p>
          <a:p>
            <a:endParaRPr lang="en-US" sz="7200" dirty="0"/>
          </a:p>
          <a:p>
            <a:r>
              <a:rPr lang="en-US" sz="7200" dirty="0"/>
              <a:t>More detailed info in Procedure Guide.</a:t>
            </a:r>
          </a:p>
          <a:p>
            <a:endParaRPr lang="en-US" sz="7200" dirty="0"/>
          </a:p>
          <a:p>
            <a:endParaRPr lang="en-US" sz="9600" dirty="0"/>
          </a:p>
          <a:p>
            <a:endParaRPr lang="en-US" sz="9600" dirty="0"/>
          </a:p>
          <a:p>
            <a:pPr marL="0" indent="0">
              <a:buNone/>
            </a:pPr>
            <a:endParaRPr lang="en-US" dirty="0"/>
          </a:p>
          <a:p>
            <a:pPr marL="0" indent="0">
              <a:buNone/>
            </a:pPr>
            <a:r>
              <a:rPr lang="en-US" dirty="0"/>
              <a:t>	</a:t>
            </a:r>
          </a:p>
        </p:txBody>
      </p:sp>
      <p:pic>
        <p:nvPicPr>
          <p:cNvPr id="5" name="Picture 4">
            <a:extLst>
              <a:ext uri="{FF2B5EF4-FFF2-40B4-BE49-F238E27FC236}">
                <a16:creationId xmlns:a16="http://schemas.microsoft.com/office/drawing/2014/main" id="{8B252BCE-BDE4-49D5-A49C-F32EE85FD973}"/>
              </a:ext>
            </a:extLst>
          </p:cNvPr>
          <p:cNvPicPr>
            <a:picLocks noChangeAspect="1"/>
          </p:cNvPicPr>
          <p:nvPr/>
        </p:nvPicPr>
        <p:blipFill rotWithShape="1">
          <a:blip r:embed="rId2"/>
          <a:srcRect/>
          <a:stretch/>
        </p:blipFill>
        <p:spPr>
          <a:xfrm>
            <a:off x="443754" y="1061252"/>
            <a:ext cx="7562933" cy="2874254"/>
          </a:xfrm>
          <a:prstGeom prst="rect">
            <a:avLst/>
          </a:prstGeom>
          <a:ln w="12700">
            <a:solidFill>
              <a:schemeClr val="tx1"/>
            </a:solidFill>
          </a:ln>
        </p:spPr>
      </p:pic>
      <p:pic>
        <p:nvPicPr>
          <p:cNvPr id="6" name="Picture 5">
            <a:extLst>
              <a:ext uri="{FF2B5EF4-FFF2-40B4-BE49-F238E27FC236}">
                <a16:creationId xmlns:a16="http://schemas.microsoft.com/office/drawing/2014/main" id="{A2A3E6AA-3490-47F8-AB62-5EAE0BFA7F92}"/>
              </a:ext>
            </a:extLst>
          </p:cNvPr>
          <p:cNvPicPr>
            <a:picLocks noChangeAspect="1"/>
          </p:cNvPicPr>
          <p:nvPr/>
        </p:nvPicPr>
        <p:blipFill>
          <a:blip r:embed="rId3"/>
          <a:stretch>
            <a:fillRect/>
          </a:stretch>
        </p:blipFill>
        <p:spPr>
          <a:xfrm>
            <a:off x="6571130" y="2796990"/>
            <a:ext cx="5325036" cy="3736113"/>
          </a:xfrm>
          <a:prstGeom prst="rect">
            <a:avLst/>
          </a:prstGeom>
          <a:ln w="12700">
            <a:solidFill>
              <a:schemeClr val="tx1"/>
            </a:solidFill>
          </a:ln>
        </p:spPr>
      </p:pic>
    </p:spTree>
    <p:extLst>
      <p:ext uri="{BB962C8B-B14F-4D97-AF65-F5344CB8AC3E}">
        <p14:creationId xmlns:p14="http://schemas.microsoft.com/office/powerpoint/2010/main" val="2409424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9C19-3B06-4936-A7E9-2CB99086853F}"/>
              </a:ext>
            </a:extLst>
          </p:cNvPr>
          <p:cNvSpPr>
            <a:spLocks noGrp="1"/>
          </p:cNvSpPr>
          <p:nvPr>
            <p:ph type="title"/>
          </p:nvPr>
        </p:nvSpPr>
        <p:spPr>
          <a:xfrm>
            <a:off x="98323" y="145641"/>
            <a:ext cx="11995354" cy="657430"/>
          </a:xfrm>
        </p:spPr>
        <p:txBody>
          <a:bodyPr>
            <a:noAutofit/>
          </a:bodyPr>
          <a:lstStyle/>
          <a:p>
            <a:r>
              <a:rPr lang="en-US" dirty="0"/>
              <a:t>I PLAN TO TRAVEL.  WHAT SHOULD I DO FIRST?</a:t>
            </a:r>
          </a:p>
        </p:txBody>
      </p:sp>
      <p:sp>
        <p:nvSpPr>
          <p:cNvPr id="3" name="Content Placeholder 2">
            <a:extLst>
              <a:ext uri="{FF2B5EF4-FFF2-40B4-BE49-F238E27FC236}">
                <a16:creationId xmlns:a16="http://schemas.microsoft.com/office/drawing/2014/main" id="{849BD2A7-9C95-4A46-919E-192EE48EED15}"/>
              </a:ext>
            </a:extLst>
          </p:cNvPr>
          <p:cNvSpPr>
            <a:spLocks noGrp="1"/>
          </p:cNvSpPr>
          <p:nvPr>
            <p:ph idx="1"/>
          </p:nvPr>
        </p:nvSpPr>
        <p:spPr>
          <a:xfrm>
            <a:off x="218767" y="901393"/>
            <a:ext cx="10515600" cy="966736"/>
          </a:xfrm>
        </p:spPr>
        <p:txBody>
          <a:bodyPr/>
          <a:lstStyle/>
          <a:p>
            <a:pPr marL="0" indent="0">
              <a:buNone/>
            </a:pPr>
            <a:r>
              <a:rPr lang="en-US" sz="2000" dirty="0">
                <a:solidFill>
                  <a:schemeClr val="bg1">
                    <a:lumMod val="50000"/>
                  </a:schemeClr>
                </a:solidFill>
              </a:rPr>
              <a:t>1.  KUALI BUILD PRE TRAVEL APPROVAL</a:t>
            </a:r>
          </a:p>
          <a:p>
            <a:pPr marL="0" indent="0">
              <a:buNone/>
            </a:pPr>
            <a:r>
              <a:rPr lang="en-US" dirty="0"/>
              <a:t>2.  PROFILER (if you want someone else to prepare your eTravel Docs)</a:t>
            </a:r>
          </a:p>
        </p:txBody>
      </p:sp>
      <p:sp>
        <p:nvSpPr>
          <p:cNvPr id="5" name="TextBox 4">
            <a:extLst>
              <a:ext uri="{FF2B5EF4-FFF2-40B4-BE49-F238E27FC236}">
                <a16:creationId xmlns:a16="http://schemas.microsoft.com/office/drawing/2014/main" id="{F594EA4D-8994-4B43-A9A5-70A5AC83C0CD}"/>
              </a:ext>
            </a:extLst>
          </p:cNvPr>
          <p:cNvSpPr txBox="1"/>
          <p:nvPr/>
        </p:nvSpPr>
        <p:spPr>
          <a:xfrm>
            <a:off x="361335" y="2117172"/>
            <a:ext cx="6169742" cy="364696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All employees have a profile.   </a:t>
            </a:r>
          </a:p>
          <a:p>
            <a:pPr marL="0" marR="0" lvl="0" indent="0">
              <a:lnSpc>
                <a:spcPct val="107000"/>
              </a:lnSpc>
              <a:spcBef>
                <a:spcPts val="0"/>
              </a:spcBef>
              <a:spcAft>
                <a:spcPts val="0"/>
              </a:spcAft>
              <a:buNone/>
            </a:pPr>
            <a:r>
              <a:rPr lang="en-US" sz="1800" dirty="0">
                <a:effectLst/>
                <a:latin typeface="Calibri" panose="020F0502020204030204" pitchFamily="34" charset="0"/>
                <a:ea typeface="Calibri" panose="020F0502020204030204" pitchFamily="34" charset="0"/>
              </a:rPr>
              <a:t>To access your profile, login to: </a:t>
            </a:r>
            <a:r>
              <a:rPr lang="en-US" sz="1800" u="sng" dirty="0">
                <a:solidFill>
                  <a:srgbClr val="0000FF"/>
                </a:solidFill>
                <a:effectLst/>
                <a:latin typeface="Calibri" panose="020F0502020204030204" pitchFamily="34" charset="0"/>
                <a:ea typeface="Calibri" panose="020F0502020204030204" pitchFamily="34" charset="0"/>
                <a:hlinkClick r:id="rId3"/>
              </a:rPr>
              <a:t>https://www.hawaii.edu/profiler/</a:t>
            </a:r>
            <a:r>
              <a:rPr lang="en-US" sz="1800" dirty="0">
                <a:effectLst/>
                <a:latin typeface="Calibri" panose="020F0502020204030204" pitchFamily="34" charset="0"/>
                <a:ea typeface="Calibri" panose="020F0502020204030204" pitchFamily="34" charset="0"/>
              </a:rPr>
              <a:t> )</a:t>
            </a:r>
          </a:p>
          <a:p>
            <a:pPr marL="0" marR="0" lvl="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rPr>
              <a:t>Add Travel Preferences, Frequent Traveler Accounts and other information</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Add preparers (</a:t>
            </a:r>
            <a:r>
              <a:rPr lang="en-US" sz="1800" i="1" dirty="0">
                <a:effectLst/>
                <a:latin typeface="Calibri" panose="020F0502020204030204" pitchFamily="34" charset="0"/>
                <a:ea typeface="Calibri" panose="020F0502020204030204" pitchFamily="34" charset="0"/>
              </a:rPr>
              <a:t>Secretary or </a:t>
            </a:r>
            <a:r>
              <a:rPr lang="en-US" sz="1800" i="1" dirty="0">
                <a:latin typeface="Calibri" panose="020F0502020204030204" pitchFamily="34" charset="0"/>
                <a:ea typeface="Calibri" panose="020F0502020204030204" pitchFamily="34" charset="0"/>
              </a:rPr>
              <a:t>support staff</a:t>
            </a:r>
            <a:r>
              <a:rPr lang="en-US" sz="1800" dirty="0">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for eTravel documents </a:t>
            </a:r>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rPr>
              <a:t>Add backup approver for eTravel approvers (</a:t>
            </a:r>
            <a:r>
              <a:rPr lang="en-US" sz="1800" i="1" dirty="0">
                <a:latin typeface="Calibri" panose="020F0502020204030204" pitchFamily="34" charset="0"/>
                <a:ea typeface="Calibri" panose="020F0502020204030204" pitchFamily="34" charset="0"/>
              </a:rPr>
              <a:t>Supervisors, Administrators</a:t>
            </a:r>
            <a:r>
              <a:rPr lang="en-US" sz="1800" dirty="0">
                <a:latin typeface="Calibri" panose="020F0502020204030204" pitchFamily="34" charset="0"/>
                <a:ea typeface="Calibri" panose="020F0502020204030204" pitchFamily="34" charset="0"/>
              </a:rPr>
              <a:t>)</a:t>
            </a:r>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rPr>
              <a:t>Only works with </a:t>
            </a:r>
            <a:r>
              <a:rPr lang="en-US" sz="1800" dirty="0" err="1">
                <a:latin typeface="Calibri" panose="020F0502020204030204" pitchFamily="34" charset="0"/>
                <a:ea typeface="Calibri" panose="020F0502020204030204" pitchFamily="34" charset="0"/>
              </a:rPr>
              <a:t>eTravel</a:t>
            </a:r>
            <a:r>
              <a:rPr lang="en-US" sz="1800" dirty="0">
                <a:latin typeface="Calibri" panose="020F0502020204030204" pitchFamily="34" charset="0"/>
                <a:ea typeface="Calibri" panose="020F0502020204030204" pitchFamily="34" charset="0"/>
              </a:rPr>
              <a:t>, not RCUH</a:t>
            </a:r>
            <a:endParaRPr lang="en-US" sz="1800" dirty="0">
              <a:effectLst/>
              <a:latin typeface="Calibri" panose="020F0502020204030204" pitchFamily="34" charset="0"/>
              <a:ea typeface="Calibri" panose="020F0502020204030204" pitchFamily="34" charset="0"/>
            </a:endParaRPr>
          </a:p>
        </p:txBody>
      </p:sp>
      <p:pic>
        <p:nvPicPr>
          <p:cNvPr id="6" name="Content Placeholder 3" descr="Profiler - University of Hawaii - Mozilla Firefox">
            <a:extLst>
              <a:ext uri="{FF2B5EF4-FFF2-40B4-BE49-F238E27FC236}">
                <a16:creationId xmlns:a16="http://schemas.microsoft.com/office/drawing/2014/main" id="{5FEB9918-FD3C-4BC4-9FB2-7A6498393594}"/>
              </a:ext>
            </a:extLst>
          </p:cNvPr>
          <p:cNvPicPr>
            <a:picLocks noChangeAspect="1"/>
          </p:cNvPicPr>
          <p:nvPr/>
        </p:nvPicPr>
        <p:blipFill rotWithShape="1">
          <a:blip r:embed="rId4">
            <a:extLst>
              <a:ext uri="{28A0092B-C50C-407E-A947-70E740481C1C}">
                <a14:useLocalDpi xmlns:a14="http://schemas.microsoft.com/office/drawing/2010/main" val="0"/>
              </a:ext>
            </a:extLst>
          </a:blip>
          <a:srcRect l="1" t="-1" r="50109" b="61417"/>
          <a:stretch/>
        </p:blipFill>
        <p:spPr>
          <a:xfrm>
            <a:off x="7633679" y="2015277"/>
            <a:ext cx="4103218" cy="2185248"/>
          </a:xfrm>
          <a:prstGeom prst="rect">
            <a:avLst/>
          </a:prstGeom>
          <a:ln w="12700">
            <a:solidFill>
              <a:schemeClr val="tx1"/>
            </a:solidFill>
          </a:ln>
        </p:spPr>
      </p:pic>
      <p:pic>
        <p:nvPicPr>
          <p:cNvPr id="7" name="Picture 6">
            <a:extLst>
              <a:ext uri="{FF2B5EF4-FFF2-40B4-BE49-F238E27FC236}">
                <a16:creationId xmlns:a16="http://schemas.microsoft.com/office/drawing/2014/main" id="{A7E017BD-5631-4FCB-A6DA-84B1F3E1D157}"/>
              </a:ext>
            </a:extLst>
          </p:cNvPr>
          <p:cNvPicPr>
            <a:picLocks noChangeAspect="1"/>
          </p:cNvPicPr>
          <p:nvPr/>
        </p:nvPicPr>
        <p:blipFill rotWithShape="1">
          <a:blip r:embed="rId5">
            <a:extLst>
              <a:ext uri="{28A0092B-C50C-407E-A947-70E740481C1C}">
                <a14:useLocalDpi xmlns:a14="http://schemas.microsoft.com/office/drawing/2010/main" val="0"/>
              </a:ext>
            </a:extLst>
          </a:blip>
          <a:srcRect r="21052"/>
          <a:stretch/>
        </p:blipFill>
        <p:spPr>
          <a:xfrm>
            <a:off x="8398391" y="4347673"/>
            <a:ext cx="3338506" cy="2331589"/>
          </a:xfrm>
          <a:prstGeom prst="rect">
            <a:avLst/>
          </a:prstGeom>
          <a:ln w="12700">
            <a:solidFill>
              <a:schemeClr val="tx1"/>
            </a:solidFill>
          </a:ln>
        </p:spPr>
      </p:pic>
    </p:spTree>
    <p:extLst>
      <p:ext uri="{BB962C8B-B14F-4D97-AF65-F5344CB8AC3E}">
        <p14:creationId xmlns:p14="http://schemas.microsoft.com/office/powerpoint/2010/main" val="6266289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40A20-E205-4326-9599-701A42C9C3A8}"/>
              </a:ext>
            </a:extLst>
          </p:cNvPr>
          <p:cNvSpPr>
            <a:spLocks noGrp="1"/>
          </p:cNvSpPr>
          <p:nvPr>
            <p:ph type="title"/>
          </p:nvPr>
        </p:nvSpPr>
        <p:spPr>
          <a:xfrm>
            <a:off x="236528" y="0"/>
            <a:ext cx="10515600" cy="1325563"/>
          </a:xfrm>
        </p:spPr>
        <p:txBody>
          <a:bodyPr/>
          <a:lstStyle/>
          <a:p>
            <a:r>
              <a:rPr lang="en-US" dirty="0"/>
              <a:t>Non UH Employees</a:t>
            </a:r>
          </a:p>
        </p:txBody>
      </p:sp>
      <p:sp>
        <p:nvSpPr>
          <p:cNvPr id="10" name="Content Placeholder 9">
            <a:extLst>
              <a:ext uri="{FF2B5EF4-FFF2-40B4-BE49-F238E27FC236}">
                <a16:creationId xmlns:a16="http://schemas.microsoft.com/office/drawing/2014/main" id="{933BCA27-D4DD-4EE2-B979-A77BA2A31A76}"/>
              </a:ext>
            </a:extLst>
          </p:cNvPr>
          <p:cNvSpPr>
            <a:spLocks noGrp="1"/>
          </p:cNvSpPr>
          <p:nvPr>
            <p:ph idx="1"/>
          </p:nvPr>
        </p:nvSpPr>
        <p:spPr>
          <a:xfrm>
            <a:off x="838200" y="1825625"/>
            <a:ext cx="4325471" cy="4351338"/>
          </a:xfrm>
        </p:spPr>
        <p:txBody>
          <a:bodyPr/>
          <a:lstStyle/>
          <a:p>
            <a:r>
              <a:rPr lang="en-US" dirty="0"/>
              <a:t>Refer to procedure guide for info on processing travel.</a:t>
            </a:r>
          </a:p>
          <a:p>
            <a:endParaRPr lang="en-US" dirty="0"/>
          </a:p>
          <a:p>
            <a:r>
              <a:rPr lang="en-US" dirty="0"/>
              <a:t>Method differs depending on traveler type, payment type, funding source, </a:t>
            </a:r>
            <a:r>
              <a:rPr lang="en-US" dirty="0" err="1"/>
              <a:t>etc</a:t>
            </a:r>
            <a:r>
              <a:rPr lang="en-US" dirty="0"/>
              <a:t>…</a:t>
            </a:r>
          </a:p>
        </p:txBody>
      </p:sp>
      <p:pic>
        <p:nvPicPr>
          <p:cNvPr id="11" name="Picture 10">
            <a:extLst>
              <a:ext uri="{FF2B5EF4-FFF2-40B4-BE49-F238E27FC236}">
                <a16:creationId xmlns:a16="http://schemas.microsoft.com/office/drawing/2014/main" id="{9B7BBE45-A5C0-4CEF-BD2C-3C7843894ED0}"/>
              </a:ext>
            </a:extLst>
          </p:cNvPr>
          <p:cNvPicPr>
            <a:picLocks noChangeAspect="1"/>
          </p:cNvPicPr>
          <p:nvPr/>
        </p:nvPicPr>
        <p:blipFill>
          <a:blip r:embed="rId2"/>
          <a:stretch>
            <a:fillRect/>
          </a:stretch>
        </p:blipFill>
        <p:spPr>
          <a:xfrm>
            <a:off x="5084759" y="796226"/>
            <a:ext cx="6774300" cy="5265547"/>
          </a:xfrm>
          <a:prstGeom prst="rect">
            <a:avLst/>
          </a:prstGeom>
        </p:spPr>
      </p:pic>
    </p:spTree>
    <p:extLst>
      <p:ext uri="{BB962C8B-B14F-4D97-AF65-F5344CB8AC3E}">
        <p14:creationId xmlns:p14="http://schemas.microsoft.com/office/powerpoint/2010/main" val="16730356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EFCF6-3B53-4F39-8C96-9E28A1D41D5A}"/>
              </a:ext>
            </a:extLst>
          </p:cNvPr>
          <p:cNvSpPr>
            <a:spLocks noGrp="1"/>
          </p:cNvSpPr>
          <p:nvPr>
            <p:ph type="title"/>
          </p:nvPr>
        </p:nvSpPr>
        <p:spPr>
          <a:xfrm>
            <a:off x="237565" y="194796"/>
            <a:ext cx="10515600" cy="665816"/>
          </a:xfrm>
        </p:spPr>
        <p:txBody>
          <a:bodyPr>
            <a:normAutofit fontScale="90000"/>
          </a:bodyPr>
          <a:lstStyle/>
          <a:p>
            <a:r>
              <a:rPr lang="en-US" sz="3600" dirty="0"/>
              <a:t>Students, Student Employees, &amp; State Employees: DISB-4</a:t>
            </a:r>
          </a:p>
        </p:txBody>
      </p:sp>
      <p:pic>
        <p:nvPicPr>
          <p:cNvPr id="5" name="Picture 4">
            <a:extLst>
              <a:ext uri="{FF2B5EF4-FFF2-40B4-BE49-F238E27FC236}">
                <a16:creationId xmlns:a16="http://schemas.microsoft.com/office/drawing/2014/main" id="{87E12A1E-0830-4B62-86C0-046CEE8ABB55}"/>
              </a:ext>
            </a:extLst>
          </p:cNvPr>
          <p:cNvPicPr>
            <a:picLocks noChangeAspect="1"/>
          </p:cNvPicPr>
          <p:nvPr/>
        </p:nvPicPr>
        <p:blipFill>
          <a:blip r:embed="rId2"/>
          <a:stretch>
            <a:fillRect/>
          </a:stretch>
        </p:blipFill>
        <p:spPr>
          <a:xfrm>
            <a:off x="430755" y="931581"/>
            <a:ext cx="4951292" cy="5926419"/>
          </a:xfrm>
          <a:prstGeom prst="rect">
            <a:avLst/>
          </a:prstGeom>
        </p:spPr>
      </p:pic>
      <p:pic>
        <p:nvPicPr>
          <p:cNvPr id="7" name="Picture 6">
            <a:extLst>
              <a:ext uri="{FF2B5EF4-FFF2-40B4-BE49-F238E27FC236}">
                <a16:creationId xmlns:a16="http://schemas.microsoft.com/office/drawing/2014/main" id="{E8CC7C3B-408C-412E-B719-D2211020CCFC}"/>
              </a:ext>
            </a:extLst>
          </p:cNvPr>
          <p:cNvPicPr>
            <a:picLocks noChangeAspect="1"/>
          </p:cNvPicPr>
          <p:nvPr/>
        </p:nvPicPr>
        <p:blipFill>
          <a:blip r:embed="rId3"/>
          <a:stretch>
            <a:fillRect/>
          </a:stretch>
        </p:blipFill>
        <p:spPr>
          <a:xfrm>
            <a:off x="6425626" y="2334717"/>
            <a:ext cx="5544324" cy="4429743"/>
          </a:xfrm>
          <a:prstGeom prst="rect">
            <a:avLst/>
          </a:prstGeom>
        </p:spPr>
      </p:pic>
    </p:spTree>
    <p:extLst>
      <p:ext uri="{BB962C8B-B14F-4D97-AF65-F5344CB8AC3E}">
        <p14:creationId xmlns:p14="http://schemas.microsoft.com/office/powerpoint/2010/main" val="26311705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2A880-A548-4553-9363-7A36C9B69BDC}"/>
              </a:ext>
            </a:extLst>
          </p:cNvPr>
          <p:cNvSpPr>
            <a:spLocks noGrp="1"/>
          </p:cNvSpPr>
          <p:nvPr>
            <p:ph type="title"/>
          </p:nvPr>
        </p:nvSpPr>
        <p:spPr/>
        <p:txBody>
          <a:bodyPr/>
          <a:lstStyle/>
          <a:p>
            <a:r>
              <a:rPr lang="en-US" dirty="0"/>
              <a:t>Questions &amp; Comments?</a:t>
            </a:r>
          </a:p>
        </p:txBody>
      </p:sp>
    </p:spTree>
    <p:extLst>
      <p:ext uri="{BB962C8B-B14F-4D97-AF65-F5344CB8AC3E}">
        <p14:creationId xmlns:p14="http://schemas.microsoft.com/office/powerpoint/2010/main" val="92157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9C19-3B06-4936-A7E9-2CB99086853F}"/>
              </a:ext>
            </a:extLst>
          </p:cNvPr>
          <p:cNvSpPr>
            <a:spLocks noGrp="1"/>
          </p:cNvSpPr>
          <p:nvPr>
            <p:ph type="title"/>
          </p:nvPr>
        </p:nvSpPr>
        <p:spPr>
          <a:xfrm>
            <a:off x="90949" y="137651"/>
            <a:ext cx="11353800" cy="716423"/>
          </a:xfrm>
        </p:spPr>
        <p:txBody>
          <a:bodyPr/>
          <a:lstStyle/>
          <a:p>
            <a:r>
              <a:rPr lang="en-US" dirty="0"/>
              <a:t>I PLAN TO TRAVEL.  WHAT SHOULD I DO FIRST?</a:t>
            </a:r>
          </a:p>
        </p:txBody>
      </p:sp>
      <p:sp>
        <p:nvSpPr>
          <p:cNvPr id="3" name="Content Placeholder 2">
            <a:extLst>
              <a:ext uri="{FF2B5EF4-FFF2-40B4-BE49-F238E27FC236}">
                <a16:creationId xmlns:a16="http://schemas.microsoft.com/office/drawing/2014/main" id="{849BD2A7-9C95-4A46-919E-192EE48EED15}"/>
              </a:ext>
            </a:extLst>
          </p:cNvPr>
          <p:cNvSpPr>
            <a:spLocks noGrp="1"/>
          </p:cNvSpPr>
          <p:nvPr>
            <p:ph idx="1"/>
          </p:nvPr>
        </p:nvSpPr>
        <p:spPr>
          <a:xfrm>
            <a:off x="218768" y="854074"/>
            <a:ext cx="5590361" cy="4351338"/>
          </a:xfrm>
        </p:spPr>
        <p:txBody>
          <a:bodyPr>
            <a:normAutofit/>
          </a:bodyPr>
          <a:lstStyle/>
          <a:p>
            <a:pPr marL="0" indent="0">
              <a:buNone/>
            </a:pPr>
            <a:r>
              <a:rPr lang="en-US" sz="2000" dirty="0">
                <a:solidFill>
                  <a:schemeClr val="bg1">
                    <a:lumMod val="50000"/>
                  </a:schemeClr>
                </a:solidFill>
              </a:rPr>
              <a:t>1.  KUALI BUILD PRE TRAVEL APPROVAL</a:t>
            </a:r>
          </a:p>
          <a:p>
            <a:pPr marL="457200" indent="-457200">
              <a:buAutoNum type="arabicPeriod" startAt="2"/>
            </a:pPr>
            <a:r>
              <a:rPr lang="en-US" sz="2000" dirty="0">
                <a:solidFill>
                  <a:schemeClr val="bg1">
                    <a:lumMod val="50000"/>
                  </a:schemeClr>
                </a:solidFill>
              </a:rPr>
              <a:t>PROFILER</a:t>
            </a:r>
          </a:p>
          <a:p>
            <a:pPr marL="457200" indent="-457200">
              <a:buAutoNum type="arabicPeriod" startAt="2"/>
            </a:pPr>
            <a:endParaRPr lang="en-US" sz="2000" dirty="0">
              <a:solidFill>
                <a:schemeClr val="bg1">
                  <a:lumMod val="50000"/>
                </a:schemeClr>
              </a:solidFill>
            </a:endParaRPr>
          </a:p>
          <a:p>
            <a:pPr marL="0" indent="0">
              <a:buNone/>
            </a:pPr>
            <a:r>
              <a:rPr lang="en-US" dirty="0"/>
              <a:t>3. ePAYMENT</a:t>
            </a:r>
          </a:p>
          <a:p>
            <a:pPr marL="342900" marR="0" lvl="0" indent="-342900">
              <a:lnSpc>
                <a:spcPct val="107000"/>
              </a:lnSpc>
              <a:spcBef>
                <a:spcPts val="0"/>
              </a:spcBef>
              <a:spcAft>
                <a:spcPts val="800"/>
              </a:spcAft>
              <a:buFont typeface="Symbol" panose="05050102010706020507" pitchFamily="18" charset="2"/>
              <a:buChar char=""/>
            </a:pPr>
            <a:r>
              <a:rPr lang="en-US" sz="1800" dirty="0" err="1">
                <a:effectLst/>
                <a:latin typeface="Calibri" panose="020F0502020204030204" pitchFamily="34" charset="0"/>
                <a:ea typeface="Calibri" panose="020F0502020204030204" pitchFamily="34" charset="0"/>
              </a:rPr>
              <a:t>ePayment</a:t>
            </a:r>
            <a:r>
              <a:rPr lang="en-US" sz="1800" dirty="0">
                <a:effectLst/>
                <a:latin typeface="Calibri" panose="020F0502020204030204" pitchFamily="34" charset="0"/>
                <a:ea typeface="Calibri" panose="020F0502020204030204" pitchFamily="34" charset="0"/>
              </a:rPr>
              <a:t> allows you to receive your travel reimbursements electronically.</a:t>
            </a:r>
          </a:p>
          <a:p>
            <a:pPr marL="800100" lvl="1" indent="-342900">
              <a:lnSpc>
                <a:spcPct val="107000"/>
              </a:lnSpc>
              <a:spcBef>
                <a:spcPts val="0"/>
              </a:spcBef>
              <a:spcAft>
                <a:spcPts val="800"/>
              </a:spcAft>
              <a:buFont typeface="Symbol" panose="05050102010706020507" pitchFamily="18" charset="2"/>
              <a:buChar char=""/>
            </a:pPr>
            <a:r>
              <a:rPr lang="en-US" sz="1400" dirty="0">
                <a:latin typeface="Calibri" panose="020F0502020204030204" pitchFamily="34" charset="0"/>
                <a:ea typeface="Calibri" panose="020F0502020204030204" pitchFamily="34" charset="0"/>
              </a:rPr>
              <a:t>Also applies to Mileage DVs.</a:t>
            </a:r>
            <a:endParaRPr lang="en-US" sz="14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If you are seeking a Travel Advance, you are REQUIRED to be signed up for </a:t>
            </a:r>
            <a:r>
              <a:rPr lang="en-US" sz="1800" dirty="0" err="1">
                <a:effectLst/>
                <a:latin typeface="Calibri" panose="020F0502020204030204" pitchFamily="34" charset="0"/>
                <a:ea typeface="Calibri" panose="020F0502020204030204" pitchFamily="34" charset="0"/>
              </a:rPr>
              <a:t>ePayment</a:t>
            </a:r>
            <a:r>
              <a:rPr lang="en-US" sz="1800" dirty="0">
                <a:effectLst/>
                <a:latin typeface="Calibri" panose="020F0502020204030204" pitchFamily="34" charset="0"/>
                <a:ea typeface="Calibri" panose="020F0502020204030204" pitchFamily="34" charset="0"/>
              </a:rPr>
              <a:t>.</a:t>
            </a:r>
          </a:p>
          <a:p>
            <a:pPr marL="800100" lvl="1" indent="-342900">
              <a:lnSpc>
                <a:spcPct val="107000"/>
              </a:lnSpc>
              <a:spcBef>
                <a:spcPts val="0"/>
              </a:spcBef>
              <a:spcAft>
                <a:spcPts val="800"/>
              </a:spcAft>
              <a:buFont typeface="Symbol" panose="05050102010706020507" pitchFamily="18" charset="2"/>
              <a:buChar char=""/>
            </a:pPr>
            <a:r>
              <a:rPr lang="en-US" sz="1400" dirty="0">
                <a:latin typeface="Calibri" panose="020F0502020204030204" pitchFamily="34" charset="0"/>
                <a:ea typeface="Calibri" panose="020F0502020204030204" pitchFamily="34" charset="0"/>
              </a:rPr>
              <a:t>Only for travel processed in eTravel</a:t>
            </a:r>
          </a:p>
          <a:p>
            <a:pPr marL="800100" lvl="1" indent="-342900">
              <a:lnSpc>
                <a:spcPct val="107000"/>
              </a:lnSpc>
              <a:spcBef>
                <a:spcPts val="0"/>
              </a:spcBef>
              <a:spcAft>
                <a:spcPts val="80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rPr>
              <a:t>Not valid</a:t>
            </a:r>
            <a:r>
              <a:rPr lang="en-US" sz="1400" dirty="0">
                <a:latin typeface="Calibri" panose="020F0502020204030204" pitchFamily="34" charset="0"/>
                <a:ea typeface="Calibri" panose="020F0502020204030204" pitchFamily="34" charset="0"/>
              </a:rPr>
              <a:t> for travel processed in RCUH</a:t>
            </a:r>
            <a:endParaRPr lang="en-US" sz="1000" dirty="0">
              <a:effectLst/>
              <a:latin typeface="Calibri" panose="020F0502020204030204" pitchFamily="34" charset="0"/>
              <a:ea typeface="Calibri" panose="020F0502020204030204" pitchFamily="34" charset="0"/>
            </a:endParaRPr>
          </a:p>
          <a:p>
            <a:pPr marL="0" indent="0">
              <a:buNone/>
            </a:pPr>
            <a:endParaRPr lang="en-US" dirty="0"/>
          </a:p>
        </p:txBody>
      </p:sp>
      <p:pic>
        <p:nvPicPr>
          <p:cNvPr id="4" name="Picture 3">
            <a:extLst>
              <a:ext uri="{FF2B5EF4-FFF2-40B4-BE49-F238E27FC236}">
                <a16:creationId xmlns:a16="http://schemas.microsoft.com/office/drawing/2014/main" id="{62ACD06E-8B37-4D9F-860A-760A13E7C9A3}"/>
              </a:ext>
            </a:extLst>
          </p:cNvPr>
          <p:cNvPicPr/>
          <p:nvPr/>
        </p:nvPicPr>
        <p:blipFill>
          <a:blip r:embed="rId3"/>
          <a:stretch>
            <a:fillRect/>
          </a:stretch>
        </p:blipFill>
        <p:spPr>
          <a:xfrm>
            <a:off x="6244099" y="3762374"/>
            <a:ext cx="5506720" cy="2600325"/>
          </a:xfrm>
          <a:prstGeom prst="rect">
            <a:avLst/>
          </a:prstGeom>
          <a:ln w="12700">
            <a:solidFill>
              <a:schemeClr val="tx1"/>
            </a:solidFill>
          </a:ln>
        </p:spPr>
      </p:pic>
      <p:pic>
        <p:nvPicPr>
          <p:cNvPr id="6" name="Picture 5">
            <a:extLst>
              <a:ext uri="{FF2B5EF4-FFF2-40B4-BE49-F238E27FC236}">
                <a16:creationId xmlns:a16="http://schemas.microsoft.com/office/drawing/2014/main" id="{637A900F-DEDD-4DCF-B4B6-0FB101891F5E}"/>
              </a:ext>
            </a:extLst>
          </p:cNvPr>
          <p:cNvPicPr>
            <a:picLocks noChangeAspect="1"/>
          </p:cNvPicPr>
          <p:nvPr/>
        </p:nvPicPr>
        <p:blipFill>
          <a:blip r:embed="rId4"/>
          <a:stretch>
            <a:fillRect/>
          </a:stretch>
        </p:blipFill>
        <p:spPr>
          <a:xfrm>
            <a:off x="7688612" y="927391"/>
            <a:ext cx="2768838" cy="2761665"/>
          </a:xfrm>
          <a:prstGeom prst="rect">
            <a:avLst/>
          </a:prstGeom>
        </p:spPr>
      </p:pic>
    </p:spTree>
    <p:extLst>
      <p:ext uri="{BB962C8B-B14F-4D97-AF65-F5344CB8AC3E}">
        <p14:creationId xmlns:p14="http://schemas.microsoft.com/office/powerpoint/2010/main" val="1648245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2316E58-87DD-440D-B826-36BB77C58EFC}"/>
              </a:ext>
            </a:extLst>
          </p:cNvPr>
          <p:cNvSpPr>
            <a:spLocks noGrp="1"/>
          </p:cNvSpPr>
          <p:nvPr>
            <p:ph idx="1"/>
          </p:nvPr>
        </p:nvSpPr>
        <p:spPr>
          <a:xfrm>
            <a:off x="657226" y="1389529"/>
            <a:ext cx="10687050" cy="4580965"/>
          </a:xfrm>
        </p:spPr>
        <p:txBody>
          <a:bodyPr>
            <a:normAutofit fontScale="85000" lnSpcReduction="20000"/>
          </a:bodyPr>
          <a:lstStyle/>
          <a:p>
            <a:r>
              <a:rPr lang="en-US" sz="4000" dirty="0"/>
              <a:t>After the Pre-Travel steps are taken, work on your </a:t>
            </a:r>
            <a:r>
              <a:rPr lang="en-US" sz="4000" dirty="0">
                <a:solidFill>
                  <a:srgbClr val="00B050"/>
                </a:solidFill>
              </a:rPr>
              <a:t>Travel Request</a:t>
            </a:r>
            <a:r>
              <a:rPr lang="en-US" sz="4000" dirty="0"/>
              <a:t>. </a:t>
            </a:r>
          </a:p>
          <a:p>
            <a:endParaRPr lang="en-US" sz="4000" dirty="0"/>
          </a:p>
          <a:p>
            <a:pPr lvl="1"/>
            <a:r>
              <a:rPr lang="en-US" sz="3600" dirty="0"/>
              <a:t>Upload supporting documents for your estimated expenses.</a:t>
            </a:r>
          </a:p>
          <a:p>
            <a:pPr lvl="1"/>
            <a:endParaRPr lang="en-US" sz="3600" dirty="0"/>
          </a:p>
          <a:p>
            <a:r>
              <a:rPr lang="en-US" sz="4000" dirty="0"/>
              <a:t>Upon your return, work on your </a:t>
            </a:r>
            <a:r>
              <a:rPr lang="en-US" sz="4000" dirty="0">
                <a:solidFill>
                  <a:srgbClr val="0070C0"/>
                </a:solidFill>
              </a:rPr>
              <a:t>Travel Completion</a:t>
            </a:r>
            <a:r>
              <a:rPr lang="en-US" sz="4000" dirty="0"/>
              <a:t>.  These must be submitted no later than 21 days from the time you return home.</a:t>
            </a:r>
          </a:p>
          <a:p>
            <a:endParaRPr lang="en-US" sz="4000" dirty="0"/>
          </a:p>
          <a:p>
            <a:pPr lvl="1"/>
            <a:r>
              <a:rPr lang="en-US" sz="3600" dirty="0"/>
              <a:t>Upload receipts to substantiate your ACTUAL expenses.</a:t>
            </a:r>
          </a:p>
          <a:p>
            <a:pPr lvl="1"/>
            <a:endParaRPr lang="en-US" sz="3600" dirty="0"/>
          </a:p>
          <a:p>
            <a:endParaRPr lang="en-US" sz="4000" dirty="0"/>
          </a:p>
        </p:txBody>
      </p:sp>
      <p:sp>
        <p:nvSpPr>
          <p:cNvPr id="3" name="Title 1">
            <a:extLst>
              <a:ext uri="{FF2B5EF4-FFF2-40B4-BE49-F238E27FC236}">
                <a16:creationId xmlns:a16="http://schemas.microsoft.com/office/drawing/2014/main" id="{25080629-AB96-4475-BC0D-313E5B5E25FC}"/>
              </a:ext>
            </a:extLst>
          </p:cNvPr>
          <p:cNvSpPr>
            <a:spLocks noGrp="1"/>
          </p:cNvSpPr>
          <p:nvPr>
            <p:ph type="title"/>
          </p:nvPr>
        </p:nvSpPr>
        <p:spPr>
          <a:xfrm>
            <a:off x="171632" y="171083"/>
            <a:ext cx="11353800" cy="716423"/>
          </a:xfrm>
        </p:spPr>
        <p:txBody>
          <a:bodyPr/>
          <a:lstStyle/>
          <a:p>
            <a:r>
              <a:rPr lang="en-US" dirty="0"/>
              <a:t>I DID THE PRE-TRAVEL STEPS.  WHAT NOW?</a:t>
            </a:r>
          </a:p>
        </p:txBody>
      </p:sp>
    </p:spTree>
    <p:extLst>
      <p:ext uri="{BB962C8B-B14F-4D97-AF65-F5344CB8AC3E}">
        <p14:creationId xmlns:p14="http://schemas.microsoft.com/office/powerpoint/2010/main" val="2893423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2245</TotalTime>
  <Words>3512</Words>
  <Application>Microsoft Office PowerPoint</Application>
  <PresentationFormat>Widescreen</PresentationFormat>
  <Paragraphs>699</Paragraphs>
  <Slides>72</Slides>
  <Notes>60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72</vt:i4>
      </vt:variant>
    </vt:vector>
  </HeadingPairs>
  <TitlesOfParts>
    <vt:vector size="81" baseType="lpstr">
      <vt:lpstr>Arial</vt:lpstr>
      <vt:lpstr>Calibri</vt:lpstr>
      <vt:lpstr>Calibri Light</vt:lpstr>
      <vt:lpstr>Courier New</vt:lpstr>
      <vt:lpstr>Impact</vt:lpstr>
      <vt:lpstr>Symbol</vt:lpstr>
      <vt:lpstr>Wingdings</vt:lpstr>
      <vt:lpstr>Office Theme</vt:lpstr>
      <vt:lpstr>1_Office Theme</vt:lpstr>
      <vt:lpstr>TRVL 101:  Intro to LCC Travel  Policies &amp; Procedures</vt:lpstr>
      <vt:lpstr>THIS TRAINING IS ABOUT…</vt:lpstr>
      <vt:lpstr>I PLAN TO TRAVEL.  WHAT SHOULD I DO FIRST?</vt:lpstr>
      <vt:lpstr>I PLAN TO TRAVEL.  WHAT SHOULD I DO FIRST?</vt:lpstr>
      <vt:lpstr>I PLAN TO TRAVEL.  WHAT SHOULD I DO FIRST?</vt:lpstr>
      <vt:lpstr>PowerPoint Presentation</vt:lpstr>
      <vt:lpstr>I PLAN TO TRAVEL.  WHAT SHOULD I DO FIRST?</vt:lpstr>
      <vt:lpstr>I PLAN TO TRAVEL.  WHAT SHOULD I DO FIRST?</vt:lpstr>
      <vt:lpstr>I DID THE PRE-TRAVEL STEPS.  WHAT NOW?</vt:lpstr>
      <vt:lpstr>SUPPORTING DOCS THAT ARE ATTACHED TO ALL TRAVEL REQUESTS</vt:lpstr>
      <vt:lpstr>SUPPORTING DOCS THAT ARE ATTACHED TO ALL TRAVEL REQUESTS</vt:lpstr>
      <vt:lpstr>SUPPORTING DOCS THAT ARE ATTACHED TO ALL TRAVEL REQUESTS</vt:lpstr>
      <vt:lpstr>SUPPORTING DOCS THAT ARE ATTACHED TO ALL TRAVEL REQUESTS</vt:lpstr>
      <vt:lpstr>SUPPORTING DOCS THAT ARE ATTACHED TO ALL TRAVEL REQUESTS</vt:lpstr>
      <vt:lpstr>CONFERENCE: Travel Request Supporting Docs</vt:lpstr>
      <vt:lpstr>CONFERENCE: Travel Request Supporting Docs</vt:lpstr>
      <vt:lpstr>CONFERENCE: Travel Completion Supp. Docs</vt:lpstr>
      <vt:lpstr>WHAT’S WRONG?</vt:lpstr>
      <vt:lpstr>CONFERENCE: Travel Completion Supp. Docs</vt:lpstr>
      <vt:lpstr>CONFERENCE: Travel Completion Supp. Docs</vt:lpstr>
      <vt:lpstr>MEETING / SITE VISITS: Travel Request Supporting Docs</vt:lpstr>
      <vt:lpstr>MEETING / SITE VISITS: Travel Request Supporting Docs</vt:lpstr>
      <vt:lpstr>MEETING / SITE VISITS: Travel Completion Supp. Docs</vt:lpstr>
      <vt:lpstr>LODGING: Travel Request Supporting Docs</vt:lpstr>
      <vt:lpstr>PowerPoint Presentation</vt:lpstr>
      <vt:lpstr>WHAT’S WRONG?</vt:lpstr>
      <vt:lpstr>LODGING: Travel Request Supporting Docs</vt:lpstr>
      <vt:lpstr>LODGING: Travel Request Supporting Docs</vt:lpstr>
      <vt:lpstr>LODGING: Travel Request Supporting Docs</vt:lpstr>
      <vt:lpstr>LODGING: Trav. Req. Supp. Docs: Conference Hotels</vt:lpstr>
      <vt:lpstr>PowerPoint Presentation</vt:lpstr>
      <vt:lpstr>PowerPoint Presentation</vt:lpstr>
      <vt:lpstr>LODGING: Travel Completion Supp. Docs</vt:lpstr>
      <vt:lpstr>AIR: Itinerary Rules: Out-of-State Travel</vt:lpstr>
      <vt:lpstr>AIR: Itinerary Rules: Intra-State Travel</vt:lpstr>
      <vt:lpstr>AIR: Travel Request Supporting Docs</vt:lpstr>
      <vt:lpstr>AIR: Travel Request Supporting Docs</vt:lpstr>
      <vt:lpstr>AIR: Travel Request Supporting Docs</vt:lpstr>
      <vt:lpstr>AIR: Travel Request Supporting Docs</vt:lpstr>
      <vt:lpstr>AIR: Travel Request Supporting Docs</vt:lpstr>
      <vt:lpstr>AIR: Travel Request Supporting Docs</vt:lpstr>
      <vt:lpstr>WHAT’S WRONG?</vt:lpstr>
      <vt:lpstr>WHAT’S WRONG?</vt:lpstr>
      <vt:lpstr>WHAT’S WRONG?</vt:lpstr>
      <vt:lpstr>AIR: Travel Completion Supp. Docs</vt:lpstr>
      <vt:lpstr>Third Party Websites</vt:lpstr>
      <vt:lpstr>CAR RENTAL: Rules</vt:lpstr>
      <vt:lpstr>CAR RENTAL: Rules</vt:lpstr>
      <vt:lpstr>CAR RENTAL: Travel Request Supporting Docs</vt:lpstr>
      <vt:lpstr>CAR RENTAL: Travel Completion Supp. Docs</vt:lpstr>
      <vt:lpstr>RIDESHARES: Rules</vt:lpstr>
      <vt:lpstr>RIDESHARES: Travel Completion Supp. Docs</vt:lpstr>
      <vt:lpstr>RIDESHARES: Travel Completion Supp. Docs</vt:lpstr>
      <vt:lpstr>RIDESHARES: Travel Completion Supp. Docs</vt:lpstr>
      <vt:lpstr>RIDESHARES: Travel Completion Supp. Docs</vt:lpstr>
      <vt:lpstr>WHAT’S WRONG?</vt:lpstr>
      <vt:lpstr>WHAT’S WRONG?</vt:lpstr>
      <vt:lpstr>PowerPoint Presentation</vt:lpstr>
      <vt:lpstr>WHAT’S WRONG?</vt:lpstr>
      <vt:lpstr>WHAT’S WRONG?</vt:lpstr>
      <vt:lpstr>TRAVEL ADVANCES: Traveler Eligibility</vt:lpstr>
      <vt:lpstr>TRAVEL ADVANCES: Eligible Expenses</vt:lpstr>
      <vt:lpstr>TRAVEL ADVANCES: Procedure (eTravel)</vt:lpstr>
      <vt:lpstr>TRAVEL ADVANCES: Procedure (eTravel)</vt:lpstr>
      <vt:lpstr>TRAVEL ADVANCES: Procedure (eTravel only)</vt:lpstr>
      <vt:lpstr>PowerPoint Presentation</vt:lpstr>
      <vt:lpstr>Something to note…</vt:lpstr>
      <vt:lpstr>RCUH</vt:lpstr>
      <vt:lpstr>UH Foundation</vt:lpstr>
      <vt:lpstr>Non UH Employees</vt:lpstr>
      <vt:lpstr>Students, Student Employees, &amp; State Employees: DISB-4</vt:lpstr>
      <vt:lpstr>Questions &amp;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TRAVEL TRAINING</dc:title>
  <dc:creator>Sysprep User</dc:creator>
  <cp:lastModifiedBy>Sysprep User</cp:lastModifiedBy>
  <cp:revision>136</cp:revision>
  <dcterms:created xsi:type="dcterms:W3CDTF">2025-05-30T22:23:30Z</dcterms:created>
  <dcterms:modified xsi:type="dcterms:W3CDTF">2026-07-01T18:02:46Z</dcterms:modified>
</cp:coreProperties>
</file>